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351" r:id="rId3"/>
    <p:sldId id="358" r:id="rId4"/>
    <p:sldId id="282" r:id="rId5"/>
    <p:sldId id="285" r:id="rId6"/>
    <p:sldId id="355" r:id="rId7"/>
    <p:sldId id="289" r:id="rId8"/>
    <p:sldId id="284" r:id="rId9"/>
    <p:sldId id="363" r:id="rId10"/>
    <p:sldId id="352" r:id="rId11"/>
    <p:sldId id="287" r:id="rId12"/>
    <p:sldId id="288" r:id="rId13"/>
    <p:sldId id="357" r:id="rId14"/>
    <p:sldId id="356" r:id="rId15"/>
    <p:sldId id="353" r:id="rId16"/>
    <p:sldId id="280" r:id="rId17"/>
    <p:sldId id="290" r:id="rId18"/>
    <p:sldId id="292" r:id="rId19"/>
    <p:sldId id="354" r:id="rId20"/>
    <p:sldId id="286" r:id="rId21"/>
    <p:sldId id="293" r:id="rId22"/>
    <p:sldId id="359" r:id="rId23"/>
    <p:sldId id="361" r:id="rId24"/>
    <p:sldId id="360"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47A42C03-9E07-4A1D-BB85-6F2C5C7682C0}">
          <p14:sldIdLst>
            <p14:sldId id="257"/>
          </p14:sldIdLst>
        </p14:section>
        <p14:section name="Lagenmodel" id="{FBA8091C-1DFE-4414-A2FE-3A759606DE9D}">
          <p14:sldIdLst>
            <p14:sldId id="351"/>
            <p14:sldId id="358"/>
            <p14:sldId id="282"/>
            <p14:sldId id="285"/>
            <p14:sldId id="355"/>
            <p14:sldId id="289"/>
            <p14:sldId id="284"/>
            <p14:sldId id="363"/>
          </p14:sldIdLst>
        </p14:section>
        <p14:section name="Voorbeelden" id="{B3E13CF4-F0FA-4443-BA27-7FDD7FE10136}">
          <p14:sldIdLst>
            <p14:sldId id="352"/>
            <p14:sldId id="287"/>
            <p14:sldId id="288"/>
            <p14:sldId id="357"/>
            <p14:sldId id="356"/>
          </p14:sldIdLst>
        </p14:section>
        <p14:section name="Lagenmodel vs andere modellen" id="{364C07E1-C1AC-4FEA-9A64-F27E97294086}">
          <p14:sldIdLst>
            <p14:sldId id="353"/>
            <p14:sldId id="280"/>
            <p14:sldId id="290"/>
            <p14:sldId id="292"/>
          </p14:sldIdLst>
        </p14:section>
        <p14:section name="Andere talen" id="{25F3304D-58F1-4F24-9D17-AEEEE36784A7}">
          <p14:sldIdLst>
            <p14:sldId id="354"/>
            <p14:sldId id="286"/>
            <p14:sldId id="293"/>
            <p14:sldId id="359"/>
            <p14:sldId id="361"/>
            <p14:sldId id="36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rlotte Schreuder" initials="CS" lastIdx="1" clrIdx="0">
    <p:extLst>
      <p:ext uri="{19B8F6BF-5375-455C-9EA6-DF929625EA0E}">
        <p15:presenceInfo xmlns:p15="http://schemas.microsoft.com/office/powerpoint/2012/main" userId="S::schreuder@nictiz.nl::ebe3dcd6-a19a-475b-9fd2-5aec667b81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CBFB"/>
    <a:srgbClr val="F2B382"/>
    <a:srgbClr val="F5C9A8"/>
    <a:srgbClr val="F8F85A"/>
    <a:srgbClr val="B1CE59"/>
    <a:srgbClr val="A1BBCF"/>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76"/>
    <p:restoredTop sz="82162" autoAdjust="0"/>
  </p:normalViewPr>
  <p:slideViewPr>
    <p:cSldViewPr snapToGrid="0">
      <p:cViewPr varScale="1">
        <p:scale>
          <a:sx n="47" d="100"/>
          <a:sy n="47" d="100"/>
        </p:scale>
        <p:origin x="8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D66601-E688-452E-AD7F-E387F649A254}" type="datetimeFigureOut">
              <a:rPr lang="nl-NL" smtClean="0"/>
              <a:t>17-9-2019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9E612-1CD6-4242-8128-393782DE9E76}" type="slidenum">
              <a:rPr lang="nl-NL" smtClean="0"/>
              <a:t>‹nr.›</a:t>
            </a:fld>
            <a:endParaRPr lang="nl-NL"/>
          </a:p>
        </p:txBody>
      </p:sp>
    </p:spTree>
    <p:extLst>
      <p:ext uri="{BB962C8B-B14F-4D97-AF65-F5344CB8AC3E}">
        <p14:creationId xmlns:p14="http://schemas.microsoft.com/office/powerpoint/2010/main" val="1228074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Ook wel het </a:t>
            </a:r>
            <a:r>
              <a:rPr lang="en-GB" sz="1200" b="1" dirty="0">
                <a:solidFill>
                  <a:schemeClr val="accent2"/>
                </a:solidFill>
              </a:rPr>
              <a:t>Intra</a:t>
            </a:r>
            <a:r>
              <a:rPr lang="en-GB" sz="1200" b="1" dirty="0">
                <a:solidFill>
                  <a:schemeClr val="bg1">
                    <a:lumMod val="65000"/>
                  </a:schemeClr>
                </a:solidFill>
              </a:rPr>
              <a:t>-</a:t>
            </a:r>
            <a:r>
              <a:rPr lang="en-GB" sz="1200" b="1" dirty="0">
                <a:solidFill>
                  <a:schemeClr val="accent2"/>
                </a:solidFill>
              </a:rPr>
              <a:t> en </a:t>
            </a:r>
            <a:r>
              <a:rPr lang="en-GB" sz="1200" b="1" dirty="0" err="1">
                <a:solidFill>
                  <a:schemeClr val="accent2"/>
                </a:solidFill>
              </a:rPr>
              <a:t>inter</a:t>
            </a:r>
            <a:r>
              <a:rPr lang="en-GB" sz="1200" b="1" dirty="0" err="1">
                <a:solidFill>
                  <a:schemeClr val="bg1">
                    <a:lumMod val="50000"/>
                  </a:schemeClr>
                </a:solidFill>
              </a:rPr>
              <a:t>operabiliteitsmodel</a:t>
            </a:r>
            <a:endParaRPr lang="en-GB" sz="1200" b="1" dirty="0">
              <a:solidFill>
                <a:schemeClr val="bg1">
                  <a:lumMod val="50000"/>
                </a:schemeClr>
              </a:solidFill>
            </a:endParaRPr>
          </a:p>
          <a:p>
            <a:r>
              <a:rPr lang="nl-NL" sz="1200" b="0" noProof="0" dirty="0">
                <a:solidFill>
                  <a:schemeClr val="bg1">
                    <a:lumMod val="50000"/>
                  </a:schemeClr>
                </a:solidFill>
              </a:rPr>
              <a:t>Deze set met dia’s bevat verschillende varianten van het lagenmodel. De platen zijn vaak bedoeld als zogenaamde ‘praatplaten’ om problemen en oplossingen te verduidelijken.</a:t>
            </a:r>
          </a:p>
          <a:p>
            <a:r>
              <a:rPr lang="nl-NL" sz="1200" b="0" noProof="0" dirty="0">
                <a:solidFill>
                  <a:schemeClr val="bg1">
                    <a:lumMod val="50000"/>
                  </a:schemeClr>
                </a:solidFill>
              </a:rPr>
              <a:t>We moedigen aan de platen aan te passen naar de eigen situatie. Alleen al door het gebruik van bijvoorbeeld eigen logo’s voor de Organisatorische Eenheid zal de herkenbaar van je publiek enorm vergroten.</a:t>
            </a:r>
          </a:p>
          <a:p>
            <a:endParaRPr lang="nl-NL" sz="1200" b="0" noProof="0" dirty="0">
              <a:solidFill>
                <a:schemeClr val="bg1">
                  <a:lumMod val="50000"/>
                </a:schemeClr>
              </a:solidFill>
            </a:endParaRPr>
          </a:p>
          <a:p>
            <a:r>
              <a:rPr lang="nl-NL" sz="1200" b="0" noProof="0" dirty="0">
                <a:solidFill>
                  <a:schemeClr val="bg1">
                    <a:lumMod val="50000"/>
                  </a:schemeClr>
                </a:solidFill>
              </a:rPr>
              <a:t>Op of aanmerkingen kan je sturen aan info@nictiz.nl </a:t>
            </a:r>
            <a:r>
              <a:rPr lang="nl-NL" sz="1200" b="0" noProof="0" dirty="0" err="1">
                <a:solidFill>
                  <a:schemeClr val="bg1">
                    <a:lumMod val="50000"/>
                  </a:schemeClr>
                </a:solidFill>
              </a:rPr>
              <a:t>tav</a:t>
            </a:r>
            <a:r>
              <a:rPr lang="nl-NL" sz="1200" b="0" noProof="0" dirty="0">
                <a:solidFill>
                  <a:schemeClr val="bg1">
                    <a:lumMod val="50000"/>
                  </a:schemeClr>
                </a:solidFill>
              </a:rPr>
              <a:t> Pim Volkert of Gerda Meijboom.</a:t>
            </a:r>
          </a:p>
          <a:p>
            <a:endParaRPr lang="nl-NL" sz="1200" b="0" noProof="0" dirty="0">
              <a:solidFill>
                <a:schemeClr val="bg1">
                  <a:lumMod val="50000"/>
                </a:schemeClr>
              </a:solidFill>
            </a:endParaRPr>
          </a:p>
          <a:p>
            <a:pPr fontAlgn="ctr"/>
            <a:r>
              <a:rPr lang="nl-NL" sz="1200" b="0" i="0" kern="1200" dirty="0">
                <a:solidFill>
                  <a:schemeClr val="tx1"/>
                </a:solidFill>
                <a:effectLst/>
                <a:latin typeface="+mn-lt"/>
                <a:ea typeface="+mn-ea"/>
                <a:cs typeface="+mn-cs"/>
              </a:rPr>
              <a:t>Dit werk valt onder een </a:t>
            </a:r>
            <a:r>
              <a:rPr lang="nl-NL" sz="1200" b="0" i="0" u="none" strike="noStrike" kern="1200" dirty="0">
                <a:solidFill>
                  <a:schemeClr val="tx1"/>
                </a:solidFill>
                <a:effectLst/>
                <a:latin typeface="+mn-lt"/>
                <a:ea typeface="+mn-ea"/>
                <a:cs typeface="+mn-cs"/>
                <a:hlinkClick r:id="rId3"/>
              </a:rPr>
              <a:t>Creative </a:t>
            </a:r>
            <a:r>
              <a:rPr lang="nl-NL" sz="1200" b="0" i="0" u="none" strike="noStrike" kern="1200" dirty="0" err="1">
                <a:solidFill>
                  <a:schemeClr val="tx1"/>
                </a:solidFill>
                <a:effectLst/>
                <a:latin typeface="+mn-lt"/>
                <a:ea typeface="+mn-ea"/>
                <a:cs typeface="+mn-cs"/>
                <a:hlinkClick r:id="rId3"/>
              </a:rPr>
              <a:t>Commons</a:t>
            </a:r>
            <a:r>
              <a:rPr lang="nl-NL" sz="1200" b="0" i="0" u="none" strike="noStrike" kern="1200" dirty="0">
                <a:solidFill>
                  <a:schemeClr val="tx1"/>
                </a:solidFill>
                <a:effectLst/>
                <a:latin typeface="+mn-lt"/>
                <a:ea typeface="+mn-ea"/>
                <a:cs typeface="+mn-cs"/>
                <a:hlinkClick r:id="rId3"/>
              </a:rPr>
              <a:t> Naamsvermelding-</a:t>
            </a:r>
            <a:r>
              <a:rPr lang="nl-NL" sz="1200" b="0" i="0" u="none" strike="noStrike" kern="1200" dirty="0" err="1">
                <a:solidFill>
                  <a:schemeClr val="tx1"/>
                </a:solidFill>
                <a:effectLst/>
                <a:latin typeface="+mn-lt"/>
                <a:ea typeface="+mn-ea"/>
                <a:cs typeface="+mn-cs"/>
                <a:hlinkClick r:id="rId3"/>
              </a:rPr>
              <a:t>GelijkDelen</a:t>
            </a:r>
            <a:r>
              <a:rPr lang="nl-NL" sz="1200" b="0" i="0" u="none" strike="noStrike" kern="1200" dirty="0">
                <a:solidFill>
                  <a:schemeClr val="tx1"/>
                </a:solidFill>
                <a:effectLst/>
                <a:latin typeface="+mn-lt"/>
                <a:ea typeface="+mn-ea"/>
                <a:cs typeface="+mn-cs"/>
                <a:hlinkClick r:id="rId3"/>
              </a:rPr>
              <a:t> 4.0 Internationaal-licentie</a:t>
            </a:r>
            <a:r>
              <a:rPr lang="nl-NL" sz="1200" b="0" i="0" kern="1200" dirty="0">
                <a:solidFill>
                  <a:schemeClr val="tx1"/>
                </a:solidFill>
                <a:effectLst/>
                <a:latin typeface="+mn-lt"/>
                <a:ea typeface="+mn-ea"/>
                <a:cs typeface="+mn-cs"/>
              </a:rPr>
              <a:t>. (https://creativecommons.org/licenses/by-sa/4.0/deed.nl)</a:t>
            </a:r>
          </a:p>
          <a:p>
            <a:pPr fontAlgn="ctr"/>
            <a:endParaRPr lang="nl-NL" sz="1200" b="0" i="0" kern="1200" dirty="0">
              <a:solidFill>
                <a:schemeClr val="tx1"/>
              </a:solidFill>
              <a:effectLst/>
              <a:latin typeface="+mn-lt"/>
              <a:ea typeface="+mn-ea"/>
              <a:cs typeface="+mn-cs"/>
            </a:endParaRPr>
          </a:p>
          <a:p>
            <a:br>
              <a:rPr lang="nl-NL" dirty="0"/>
            </a:br>
            <a:endParaRPr lang="nl-NL" dirty="0"/>
          </a:p>
        </p:txBody>
      </p:sp>
      <p:sp>
        <p:nvSpPr>
          <p:cNvPr id="4" name="Tijdelijke aanduiding voor dianummer 3"/>
          <p:cNvSpPr>
            <a:spLocks noGrp="1"/>
          </p:cNvSpPr>
          <p:nvPr>
            <p:ph type="sldNum" sz="quarter" idx="5"/>
          </p:nvPr>
        </p:nvSpPr>
        <p:spPr/>
        <p:txBody>
          <a:bodyPr/>
          <a:lstStyle/>
          <a:p>
            <a:fld id="{F599E612-1CD6-4242-8128-393782DE9E76}" type="slidenum">
              <a:rPr lang="nl-NL" smtClean="0"/>
              <a:t>1</a:t>
            </a:fld>
            <a:endParaRPr lang="nl-NL"/>
          </a:p>
        </p:txBody>
      </p:sp>
    </p:spTree>
    <p:extLst>
      <p:ext uri="{BB962C8B-B14F-4D97-AF65-F5344CB8AC3E}">
        <p14:creationId xmlns:p14="http://schemas.microsoft.com/office/powerpoint/2010/main" val="2664585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dit figuur geven we aan dat ook Radiologie Informatie Systeem is steeds vaker onderdeel is geworden van het EPD.</a:t>
            </a:r>
          </a:p>
          <a:p>
            <a:r>
              <a:rPr lang="nl-NL" dirty="0"/>
              <a:t>Opmerking: dit wil niet zeggen dat een radiologieafdeling geen eigen informatiesystemen heeft.</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0368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van Nederland en België. Verantwoordelijk hiervoor zijn o.a. de nationale overheden en toezichthouders.</a:t>
            </a:r>
          </a:p>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landen.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de landen.</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5661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b="1" kern="1200" dirty="0">
                <a:solidFill>
                  <a:schemeClr val="tx1"/>
                </a:solidFill>
                <a:effectLst/>
                <a:latin typeface="+mn-lt"/>
                <a:ea typeface="+mn-ea"/>
                <a:cs typeface="+mn-cs"/>
              </a:rPr>
              <a:t>Bron </a:t>
            </a:r>
            <a:r>
              <a:rPr lang="nl-NL" sz="1200" b="1" kern="1200" dirty="0" err="1">
                <a:solidFill>
                  <a:schemeClr val="tx1"/>
                </a:solidFill>
                <a:effectLst/>
                <a:latin typeface="+mn-lt"/>
                <a:ea typeface="+mn-ea"/>
                <a:cs typeface="+mn-cs"/>
              </a:rPr>
              <a:t>fig</a:t>
            </a:r>
            <a:r>
              <a:rPr lang="nl-NL" sz="1200" b="1" kern="1200" dirty="0">
                <a:solidFill>
                  <a:schemeClr val="tx1"/>
                </a:solidFill>
                <a:effectLst/>
                <a:latin typeface="+mn-lt"/>
                <a:ea typeface="+mn-ea"/>
                <a:cs typeface="+mn-cs"/>
              </a:rPr>
              <a:t> 5 uit </a:t>
            </a:r>
            <a:r>
              <a:rPr lang="nl-NL" sz="1200" b="1" kern="1200" dirty="0" err="1">
                <a:solidFill>
                  <a:schemeClr val="tx1"/>
                </a:solidFill>
                <a:effectLst/>
                <a:latin typeface="+mn-lt"/>
                <a:ea typeface="+mn-ea"/>
                <a:cs typeface="+mn-cs"/>
              </a:rPr>
              <a:t>ReEIF</a:t>
            </a:r>
            <a:r>
              <a:rPr lang="nl-NL" sz="1200" b="1" kern="1200" dirty="0">
                <a:solidFill>
                  <a:schemeClr val="tx1"/>
                </a:solidFill>
                <a:effectLst/>
                <a:latin typeface="+mn-lt"/>
                <a:ea typeface="+mn-ea"/>
                <a:cs typeface="+mn-cs"/>
              </a:rPr>
              <a:t>: https://ec.europa.eu/health/sites/health/files/ehealth/docs/ev_20151123_co03_en.pdf</a:t>
            </a:r>
          </a:p>
          <a:p>
            <a:pPr lvl="0"/>
            <a:endParaRPr lang="nl-NL" sz="1200" b="1" kern="1200" dirty="0">
              <a:solidFill>
                <a:schemeClr val="tx1"/>
              </a:solidFill>
              <a:effectLst/>
              <a:latin typeface="+mn-lt"/>
              <a:ea typeface="+mn-ea"/>
              <a:cs typeface="+mn-cs"/>
            </a:endParaRPr>
          </a:p>
          <a:p>
            <a:pPr lvl="0"/>
            <a:endParaRPr lang="nl-NL" sz="1200" b="1"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1899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4760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http://www.opengroup.org/subjectareas/enterprise/togaf</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5140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 I </a:t>
            </a:r>
            <a:r>
              <a:rPr lang="nl-NL" dirty="0" err="1"/>
              <a:t>need</a:t>
            </a:r>
            <a:r>
              <a:rPr lang="nl-NL" dirty="0"/>
              <a:t> </a:t>
            </a:r>
            <a:r>
              <a:rPr lang="nl-NL" dirty="0" err="1"/>
              <a:t>to</a:t>
            </a:r>
            <a:r>
              <a:rPr lang="nl-NL" dirty="0"/>
              <a:t> say more</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5300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5276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Met dank </a:t>
            </a:r>
            <a:r>
              <a:rPr lang="en-GB" sz="1200" dirty="0" err="1"/>
              <a:t>aan</a:t>
            </a:r>
            <a:r>
              <a:rPr lang="en-GB" sz="1200" dirty="0"/>
              <a:t> Michiel Sprenger</a:t>
            </a:r>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F599E612-1CD6-4242-8128-393782DE9E76}" type="slidenum">
              <a:rPr lang="nl-NL" smtClean="0"/>
              <a:t>22</a:t>
            </a:fld>
            <a:endParaRPr lang="nl-NL"/>
          </a:p>
        </p:txBody>
      </p:sp>
    </p:spTree>
    <p:extLst>
      <p:ext uri="{BB962C8B-B14F-4D97-AF65-F5344CB8AC3E}">
        <p14:creationId xmlns:p14="http://schemas.microsoft.com/office/powerpoint/2010/main" val="2052993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ja-JP" altLang="en-US" sz="1600" dirty="0"/>
              <a:t>ソリューションに向けての５つの観点またはレイヤー</a:t>
            </a:r>
            <a:br>
              <a:rPr lang="en-US" altLang="ja-JP" sz="1200" dirty="0"/>
            </a:br>
            <a:r>
              <a:rPr lang="en-GB" sz="1200" dirty="0"/>
              <a:t>Five aspects or layers for solutions</a:t>
            </a:r>
          </a:p>
          <a:p>
            <a:r>
              <a:rPr lang="ja-JP" altLang="en-US" dirty="0"/>
              <a:t>ソリューションとは情報により可能となる進化する組織体を意味し、全ての観点がコーディネーションされて作り出されます　　</a:t>
            </a:r>
            <a:endParaRPr lang="en-US" altLang="ja-JP" dirty="0"/>
          </a:p>
          <a:p>
            <a:r>
              <a:rPr lang="en-US" sz="1800" dirty="0"/>
              <a:t>A solution is a working, information enabled organizational unit, where all aspects are created in coordination.</a:t>
            </a:r>
          </a:p>
          <a:p>
            <a:endParaRPr lang="en-US" altLang="ja-JP" dirty="0"/>
          </a:p>
          <a:p>
            <a:r>
              <a:rPr lang="ja-JP" altLang="en-US" dirty="0"/>
              <a:t>モデル組織の規模に応じて適用可能　</a:t>
            </a:r>
            <a:endParaRPr lang="en-US" altLang="ja-JP"/>
          </a:p>
          <a:p>
            <a:r>
              <a:rPr lang="en-US" sz="1900"/>
              <a:t>Model </a:t>
            </a:r>
            <a:r>
              <a:rPr lang="en-US" sz="1900" dirty="0"/>
              <a:t>can be applied on any scale:</a:t>
            </a:r>
          </a:p>
          <a:p>
            <a:pPr lvl="1"/>
            <a:r>
              <a:rPr lang="ja-JP" altLang="en-US" dirty="0"/>
              <a:t>病院　</a:t>
            </a:r>
            <a:r>
              <a:rPr lang="en-US" sz="1900" dirty="0"/>
              <a:t>Hospital</a:t>
            </a:r>
          </a:p>
          <a:p>
            <a:pPr lvl="1"/>
            <a:r>
              <a:rPr lang="ja-JP" altLang="en-US" dirty="0"/>
              <a:t>患者　</a:t>
            </a:r>
            <a:r>
              <a:rPr lang="en-US" sz="1900" dirty="0"/>
              <a:t>Patient</a:t>
            </a:r>
          </a:p>
          <a:p>
            <a:pPr lvl="1"/>
            <a:r>
              <a:rPr lang="ja-JP" altLang="en-US" dirty="0"/>
              <a:t>薬局　</a:t>
            </a:r>
            <a:r>
              <a:rPr lang="en-US" sz="1900" dirty="0"/>
              <a:t>Pharmacy</a:t>
            </a:r>
          </a:p>
          <a:p>
            <a:pPr lvl="1"/>
            <a:r>
              <a:rPr lang="ja-JP" altLang="en-US" dirty="0"/>
              <a:t>国　　 </a:t>
            </a:r>
            <a:r>
              <a:rPr lang="en-US" sz="1900" dirty="0"/>
              <a:t>Country</a:t>
            </a:r>
            <a:r>
              <a:rPr lang="ja-JP" altLang="en-US" sz="1900" dirty="0"/>
              <a:t>、　他　</a:t>
            </a:r>
            <a:r>
              <a:rPr lang="en-US" altLang="ja-JP" sz="1900" dirty="0"/>
              <a:t>Etc.</a:t>
            </a:r>
            <a:endParaRPr lang="en-US" sz="1900" dirty="0"/>
          </a:p>
          <a:p>
            <a:r>
              <a:rPr lang="ja-JP" altLang="en-US" dirty="0"/>
              <a:t>当事者は組織の規模により変わる　</a:t>
            </a:r>
            <a:r>
              <a:rPr lang="en-US" sz="1900" dirty="0"/>
              <a:t>Actors vary, depending on the scale</a:t>
            </a:r>
          </a:p>
          <a:p>
            <a:pPr lvl="1"/>
            <a:r>
              <a:rPr lang="ja-JP" altLang="en-US" dirty="0"/>
              <a:t>病院、政策＝理事会　</a:t>
            </a:r>
            <a:r>
              <a:rPr lang="en-US" sz="1900" dirty="0"/>
              <a:t>In hospital</a:t>
            </a:r>
            <a:r>
              <a:rPr lang="en-US" dirty="0"/>
              <a:t>, </a:t>
            </a:r>
            <a:r>
              <a:rPr lang="en-US" sz="1900" dirty="0"/>
              <a:t>policy</a:t>
            </a:r>
            <a:r>
              <a:rPr lang="en-US" dirty="0"/>
              <a:t> =</a:t>
            </a:r>
            <a:r>
              <a:rPr lang="ja-JP" altLang="en-US" dirty="0"/>
              <a:t> </a:t>
            </a:r>
            <a:r>
              <a:rPr lang="en-US" sz="1900" dirty="0"/>
              <a:t>board of directors</a:t>
            </a:r>
          </a:p>
          <a:p>
            <a:pPr lvl="1"/>
            <a:r>
              <a:rPr lang="ja-JP" altLang="en-US" dirty="0"/>
              <a:t>国、政策＝政府、省庁、その他　</a:t>
            </a:r>
            <a:r>
              <a:rPr lang="en-US" sz="1900" dirty="0"/>
              <a:t>In country</a:t>
            </a:r>
            <a:r>
              <a:rPr lang="en-US" dirty="0"/>
              <a:t>, </a:t>
            </a:r>
            <a:r>
              <a:rPr lang="en-US" sz="1900" dirty="0"/>
              <a:t>policy</a:t>
            </a:r>
            <a:r>
              <a:rPr lang="en-US" dirty="0"/>
              <a:t> = </a:t>
            </a:r>
            <a:r>
              <a:rPr lang="en-US" sz="1900" dirty="0"/>
              <a:t>government</a:t>
            </a:r>
            <a:r>
              <a:rPr lang="en-US" dirty="0"/>
              <a:t>, </a:t>
            </a:r>
            <a:r>
              <a:rPr lang="en-US" sz="1900" dirty="0"/>
              <a:t>ministry</a:t>
            </a:r>
            <a:r>
              <a:rPr lang="en-US" dirty="0"/>
              <a:t> </a:t>
            </a:r>
            <a:r>
              <a:rPr lang="en-US" sz="1900" dirty="0"/>
              <a:t>and others</a:t>
            </a:r>
          </a:p>
          <a:p>
            <a:endParaRPr lang="en-GB" sz="1200" dirty="0"/>
          </a:p>
          <a:p>
            <a:endParaRPr lang="en-GB" sz="1200" dirty="0"/>
          </a:p>
          <a:p>
            <a:endParaRPr lang="en-GB" sz="1200" dirty="0"/>
          </a:p>
          <a:p>
            <a:endParaRPr lang="en-GB" sz="1200" dirty="0"/>
          </a:p>
          <a:p>
            <a:r>
              <a:rPr lang="en-GB" sz="1200" dirty="0"/>
              <a:t>Content delivered by Michiel Sprenger</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8197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a:solidFill>
                  <a:schemeClr val="tx1"/>
                </a:solidFill>
                <a:effectLst/>
                <a:latin typeface="+mn-lt"/>
                <a:ea typeface="+mn-ea"/>
                <a:cs typeface="+mn-cs"/>
              </a:rPr>
              <a:t>Interoperabiliteit eist, voor de samenwerking tussen instellingen, vergelijkbare ontwerp-, implementatie- en beheerstrategieën als per instelling. Dit kan pas echt succesvol zijn als elke organisatie zijn intra-operabiliteit op orde heeft.</a:t>
            </a:r>
          </a:p>
          <a:p>
            <a:pPr lvl="0"/>
            <a:endParaRPr lang="nl-NL" sz="1200" b="1"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waar die organisatie ingebed is. Verantwoordelijk hiervoor zijn o.a. overheden en toezichthouders.</a:t>
            </a:r>
          </a:p>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organisatorische eenheid, hierna kortweg aangeduid met “organisatiebeleid”.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die organisatorische eenheid.</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3545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a:solidFill>
                  <a:schemeClr val="tx1"/>
                </a:solidFill>
                <a:effectLst/>
                <a:latin typeface="+mn-lt"/>
                <a:ea typeface="+mn-ea"/>
                <a:cs typeface="+mn-cs"/>
              </a:rPr>
              <a:t>Interoperabiliteit eist, voor de samenwerking tussen instellingen, vergelijkbare ontwerp-, implementatie- en beheerstrategieën als per instelling. Dit kan pas echt succesvol zijn als elke organisatie zijn intra-operabiliteit op orde heeft.</a:t>
            </a:r>
          </a:p>
          <a:p>
            <a:pPr lvl="0"/>
            <a:endParaRPr lang="nl-NL" sz="1200" b="1"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waar die organisatie ingebed is. Verantwoordelijk hiervoor zijn o.a. overheden en toezichthouders.</a:t>
            </a:r>
          </a:p>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organisatorische eenheid, hierna kortweg aangeduid met “organisatiebeleid”.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die organisatorische eenheid.</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1918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endParaRPr lang="nl-NL" sz="1200" b="1"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organisatorische eenheid, hierna kortweg aangeduid met “organisatiebeleid”.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die organisatorische eenheid.</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p>
          <a:p>
            <a:endParaRPr lang="nl-NL" sz="1200" kern="1200" dirty="0">
              <a:solidFill>
                <a:schemeClr val="tx1"/>
              </a:solidFill>
              <a:effectLst/>
              <a:latin typeface="+mn-lt"/>
              <a:ea typeface="+mn-ea"/>
              <a:cs typeface="+mn-cs"/>
            </a:endParaRPr>
          </a:p>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waar die organisatie ingebed is. Verantwoordelijk hiervoor zijn o.a. overheden en toezichthouders.</a:t>
            </a:r>
          </a:p>
          <a:p>
            <a:pPr lvl="0"/>
            <a:r>
              <a:rPr lang="nl-NL" sz="1200" b="1" kern="1200" dirty="0">
                <a:solidFill>
                  <a:schemeClr val="tx1"/>
                </a:solidFill>
                <a:effectLst/>
                <a:latin typeface="+mn-lt"/>
                <a:ea typeface="+mn-ea"/>
                <a:cs typeface="+mn-cs"/>
              </a:rPr>
              <a:t>Beveiliging </a:t>
            </a:r>
            <a:r>
              <a:rPr lang="nl-NL" sz="1200" kern="1200" dirty="0">
                <a:solidFill>
                  <a:schemeClr val="tx1"/>
                </a:solidFill>
                <a:effectLst/>
                <a:latin typeface="+mn-lt"/>
                <a:ea typeface="+mn-ea"/>
                <a:cs typeface="+mn-cs"/>
              </a:rPr>
              <a:t>Informatiebeveiliging kent drie elementen die in elke oplossing moeten worden geoptimaliseerd: beschikbaarheid, integriteit en vertrouwelijkheid (de zogenoemde BIV-classificatie). </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6690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waar die organisatie ingebed is. Verantwoordelijk hiervoor zijn o.a. overheden en toezichthouders.</a:t>
            </a:r>
          </a:p>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organisatorische eenheid, hierna kortweg aangeduid met “organisatiebeleid”.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die organisatorische eenheid.</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0639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b="1" kern="1200" dirty="0">
                <a:solidFill>
                  <a:schemeClr val="tx1"/>
                </a:solidFill>
                <a:effectLst/>
                <a:latin typeface="+mn-lt"/>
                <a:ea typeface="+mn-ea"/>
                <a:cs typeface="+mn-cs"/>
              </a:rPr>
              <a:t>Beleid, bestuur en management</a:t>
            </a:r>
            <a:r>
              <a:rPr lang="nl-NL" sz="1200" kern="1200" dirty="0">
                <a:solidFill>
                  <a:schemeClr val="tx1"/>
                </a:solidFill>
                <a:effectLst/>
                <a:latin typeface="+mn-lt"/>
                <a:ea typeface="+mn-ea"/>
                <a:cs typeface="+mn-cs"/>
              </a:rPr>
              <a:t> binnen de organisatorische eenheid, hierna kortweg aangeduid met “organisatiebeleid”. </a:t>
            </a:r>
          </a:p>
          <a:p>
            <a:pPr lvl="0"/>
            <a:r>
              <a:rPr lang="nl-NL" sz="1200" b="1" kern="1200" dirty="0">
                <a:solidFill>
                  <a:schemeClr val="tx1"/>
                </a:solidFill>
                <a:effectLst/>
                <a:latin typeface="+mn-lt"/>
                <a:ea typeface="+mn-ea"/>
                <a:cs typeface="+mn-cs"/>
              </a:rPr>
              <a:t>Zorgprocessen</a:t>
            </a:r>
            <a:r>
              <a:rPr lang="nl-NL" sz="1200" kern="1200" dirty="0">
                <a:solidFill>
                  <a:schemeClr val="tx1"/>
                </a:solidFill>
                <a:effectLst/>
                <a:latin typeface="+mn-lt"/>
                <a:ea typeface="+mn-ea"/>
                <a:cs typeface="+mn-cs"/>
              </a:rPr>
              <a:t> binnen die organisatorische eenheid.</a:t>
            </a:r>
          </a:p>
          <a:p>
            <a:pPr lvl="0"/>
            <a:r>
              <a:rPr lang="nl-NL" sz="1200" b="1" kern="1200" dirty="0">
                <a:solidFill>
                  <a:schemeClr val="tx1"/>
                </a:solidFill>
                <a:effectLst/>
                <a:latin typeface="+mn-lt"/>
                <a:ea typeface="+mn-ea"/>
                <a:cs typeface="+mn-cs"/>
              </a:rPr>
              <a:t>Informatie</a:t>
            </a:r>
            <a:r>
              <a:rPr lang="nl-NL" sz="1200" kern="1200" dirty="0">
                <a:solidFill>
                  <a:schemeClr val="tx1"/>
                </a:solidFill>
                <a:effectLst/>
                <a:latin typeface="+mn-lt"/>
                <a:ea typeface="+mn-ea"/>
                <a:cs typeface="+mn-cs"/>
              </a:rPr>
              <a:t> daarbinnen: welke informatie, hoe gestructureerd of gecodeerd, welke samenhang. Wat leveren de zorgprocessen en de personen binnen die processen en wat hebben ze nodig? </a:t>
            </a:r>
          </a:p>
          <a:p>
            <a:pPr lvl="0"/>
            <a:r>
              <a:rPr lang="nl-NL" sz="1200" b="1" kern="1200" dirty="0">
                <a:solidFill>
                  <a:schemeClr val="tx1"/>
                </a:solidFill>
                <a:effectLst/>
                <a:latin typeface="+mn-lt"/>
                <a:ea typeface="+mn-ea"/>
                <a:cs typeface="+mn-cs"/>
              </a:rPr>
              <a:t>Applicaties</a:t>
            </a:r>
            <a:r>
              <a:rPr lang="nl-NL" sz="1200" kern="1200" dirty="0">
                <a:solidFill>
                  <a:schemeClr val="tx1"/>
                </a:solidFill>
                <a:effectLst/>
                <a:latin typeface="+mn-lt"/>
                <a:ea typeface="+mn-ea"/>
                <a:cs typeface="+mn-cs"/>
              </a:rPr>
              <a:t> die informatie opslaan, structureren, verwerken, analyseren, communiceren.</a:t>
            </a:r>
          </a:p>
          <a:p>
            <a:r>
              <a:rPr lang="nl-NL" sz="1200" b="1" kern="1200" dirty="0">
                <a:solidFill>
                  <a:schemeClr val="tx1"/>
                </a:solidFill>
                <a:effectLst/>
                <a:latin typeface="+mn-lt"/>
                <a:ea typeface="+mn-ea"/>
                <a:cs typeface="+mn-cs"/>
              </a:rPr>
              <a:t>IT-Infrastructuur</a:t>
            </a:r>
            <a:r>
              <a:rPr lang="nl-NL" sz="1200" kern="1200" dirty="0">
                <a:solidFill>
                  <a:schemeClr val="tx1"/>
                </a:solidFill>
                <a:effectLst/>
                <a:latin typeface="+mn-lt"/>
                <a:ea typeface="+mn-ea"/>
                <a:cs typeface="+mn-cs"/>
              </a:rPr>
              <a:t> van algemene aard, die applicaties een basis geeft om te kunnen werken</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‘pijp’ symboliseert Wet- en regelgeving en Beveiliging</a:t>
            </a:r>
          </a:p>
          <a:p>
            <a:pPr lvl="0"/>
            <a:r>
              <a:rPr lang="nl-NL" sz="1200" b="1" kern="1200" dirty="0">
                <a:solidFill>
                  <a:schemeClr val="tx1"/>
                </a:solidFill>
                <a:effectLst/>
                <a:latin typeface="+mn-lt"/>
                <a:ea typeface="+mn-ea"/>
                <a:cs typeface="+mn-cs"/>
              </a:rPr>
              <a:t>Wet- en regelgeving</a:t>
            </a:r>
            <a:r>
              <a:rPr lang="nl-NL" sz="1200" kern="1200" dirty="0">
                <a:solidFill>
                  <a:schemeClr val="tx1"/>
                </a:solidFill>
                <a:effectLst/>
                <a:latin typeface="+mn-lt"/>
                <a:ea typeface="+mn-ea"/>
                <a:cs typeface="+mn-cs"/>
              </a:rPr>
              <a:t> in de betreffende jurisdictie waar die organisatie ingebed is. Verantwoordelijk hiervoor zijn o.a. overheden en toezichthouders.</a:t>
            </a:r>
          </a:p>
          <a:p>
            <a:pPr lvl="0"/>
            <a:r>
              <a:rPr lang="nl-NL" sz="1200" b="1" kern="1200" dirty="0">
                <a:solidFill>
                  <a:schemeClr val="tx1"/>
                </a:solidFill>
                <a:effectLst/>
                <a:latin typeface="+mn-lt"/>
                <a:ea typeface="+mn-ea"/>
                <a:cs typeface="+mn-cs"/>
              </a:rPr>
              <a:t>Beveiliging </a:t>
            </a:r>
            <a:r>
              <a:rPr lang="nl-NL" sz="1200" kern="1200" dirty="0">
                <a:solidFill>
                  <a:schemeClr val="tx1"/>
                </a:solidFill>
                <a:effectLst/>
                <a:latin typeface="+mn-lt"/>
                <a:ea typeface="+mn-ea"/>
                <a:cs typeface="+mn-cs"/>
              </a:rPr>
              <a:t>Informatiebeveiliging kent drie elementen die in elke oplossing moeten worden geoptimaliseerd: beschikbaarheid, integriteit en vertrouwelijkheid (de zogenoemde BIV-classificatie). </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684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	</a:t>
            </a:r>
          </a:p>
        </p:txBody>
      </p:sp>
      <p:sp>
        <p:nvSpPr>
          <p:cNvPr id="4" name="Tijdelijke aanduiding voor dianummer 3"/>
          <p:cNvSpPr>
            <a:spLocks noGrp="1"/>
          </p:cNvSpPr>
          <p:nvPr>
            <p:ph type="sldNum" sz="quarter" idx="5"/>
          </p:nvPr>
        </p:nvSpPr>
        <p:spPr/>
        <p:txBody>
          <a:bodyPr/>
          <a:lstStyle/>
          <a:p>
            <a:fld id="{F599E612-1CD6-4242-8128-393782DE9E76}" type="slidenum">
              <a:rPr lang="nl-NL" smtClean="0"/>
              <a:t>9</a:t>
            </a:fld>
            <a:endParaRPr lang="nl-NL"/>
          </a:p>
        </p:txBody>
      </p:sp>
    </p:spTree>
    <p:extLst>
      <p:ext uri="{BB962C8B-B14F-4D97-AF65-F5344CB8AC3E}">
        <p14:creationId xmlns:p14="http://schemas.microsoft.com/office/powerpoint/2010/main" val="3688362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 de eeuwwisseling was het gewoon dat een afdeling radiologie een eigen netwerk en applicaties had. Qua beleid en zorg proces viel het natuurlijk wel alleemaal binnen verantwoordelijkheid van het ziekenhuis.</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8364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Na de eeuwwisseling zagen we dat radiologie afdelingen eerst van het gemeenschappelijk ziekenhuis netwerk gebruik gingen maken en later ook steeds meer van de gezamenlijke beeldopslag. Het Radiologie Informatie Systeem is nog een eigen applicatie</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F7102-9BC2-4B39-9B15-CB58C4D7CCC8}"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0336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07E3C2-5255-47C3-A0C9-7ED559A943C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D68E9CA-1D1C-41BF-A413-5CFF304AE4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A187969-4D36-4FBA-BF1C-D92285A964BD}"/>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3DCBC579-4F82-454F-85EA-219EE3F6473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1B6F874-0569-432B-B7DE-2DFF8A839B02}"/>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29126811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1E6215-F457-4C2B-9CAD-18C93622B5C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87506C9-4ABA-47DC-ABF0-B42B894C8D94}"/>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4A54BFF-94FD-416C-B9DC-7D6ABABF979E}"/>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BFE3416A-289C-4BAB-AE39-88B07783C0D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206755E-C0B3-4EA6-8335-FD2C93EBC2A3}"/>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16795032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F53F7A5-F5DA-4F4E-BEB8-05E8F15F537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262FCFC-AEFF-46F4-BD91-F850BA2D0B91}"/>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1AD6117-1BF2-4E15-B7BA-45F00FD246D1}"/>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298580C7-E3DF-4999-822C-9CFABA0014D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8125DAA-003C-42CE-9A7A-6D11E0E2381F}"/>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38815326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kstdia">
    <p:spTree>
      <p:nvGrpSpPr>
        <p:cNvPr id="1" name=""/>
        <p:cNvGrpSpPr/>
        <p:nvPr/>
      </p:nvGrpSpPr>
      <p:grpSpPr>
        <a:xfrm>
          <a:off x="0" y="0"/>
          <a:ext cx="0" cy="0"/>
          <a:chOff x="0" y="0"/>
          <a:chExt cx="0" cy="0"/>
        </a:xfrm>
      </p:grpSpPr>
      <p:sp>
        <p:nvSpPr>
          <p:cNvPr id="10" name="Tijdelijke aanduiding voor tekst 9"/>
          <p:cNvSpPr>
            <a:spLocks noGrp="1"/>
          </p:cNvSpPr>
          <p:nvPr>
            <p:ph type="body" sz="quarter" idx="10"/>
          </p:nvPr>
        </p:nvSpPr>
        <p:spPr>
          <a:xfrm>
            <a:off x="914400" y="2139351"/>
            <a:ext cx="10439400" cy="4044950"/>
          </a:xfrm>
        </p:spPr>
        <p:txBody>
          <a:bodyPr>
            <a:normAutofit/>
          </a:bodyPr>
          <a:lstStyle>
            <a:lvl1pPr marL="0" indent="0" defTabSz="252000">
              <a:lnSpc>
                <a:spcPct val="125000"/>
              </a:lnSpc>
              <a:spcBef>
                <a:spcPts val="0"/>
              </a:spcBef>
              <a:spcAft>
                <a:spcPts val="0"/>
              </a:spcAft>
              <a:buNone/>
              <a:defRPr sz="1800"/>
            </a:lvl1pPr>
            <a:lvl2pPr defTabSz="252000">
              <a:lnSpc>
                <a:spcPct val="125000"/>
              </a:lnSpc>
              <a:spcBef>
                <a:spcPts val="0"/>
              </a:spcBef>
              <a:defRPr sz="1600"/>
            </a:lvl2pPr>
            <a:lvl3pPr defTabSz="252000">
              <a:lnSpc>
                <a:spcPct val="125000"/>
              </a:lnSpc>
              <a:spcBef>
                <a:spcPts val="0"/>
              </a:spcBef>
              <a:defRPr sz="1400"/>
            </a:lvl3pPr>
            <a:lvl4pPr defTabSz="252000">
              <a:lnSpc>
                <a:spcPct val="125000"/>
              </a:lnSpc>
              <a:spcBef>
                <a:spcPts val="0"/>
              </a:spcBef>
              <a:defRPr sz="1200"/>
            </a:lvl4pPr>
            <a:lvl5pPr defTabSz="252000">
              <a:lnSpc>
                <a:spcPct val="125000"/>
              </a:lnSpc>
              <a:spcBef>
                <a:spcPts val="0"/>
              </a:spcBef>
              <a:defRPr sz="1200"/>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9" name="Afbeelding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7658" y="1057275"/>
            <a:ext cx="433448" cy="507053"/>
          </a:xfrm>
          <a:prstGeom prst="rect">
            <a:avLst/>
          </a:prstGeom>
        </p:spPr>
      </p:pic>
      <p:sp>
        <p:nvSpPr>
          <p:cNvPr id="11" name="Title 1"/>
          <p:cNvSpPr>
            <a:spLocks noGrp="1"/>
          </p:cNvSpPr>
          <p:nvPr>
            <p:ph type="ctrTitle"/>
          </p:nvPr>
        </p:nvSpPr>
        <p:spPr>
          <a:xfrm>
            <a:off x="914400" y="1125539"/>
            <a:ext cx="10439400" cy="1013813"/>
          </a:xfrm>
        </p:spPr>
        <p:txBody>
          <a:bodyPr anchor="t" anchorCtr="0">
            <a:normAutofit/>
          </a:bodyPr>
          <a:lstStyle>
            <a:lvl1pPr algn="l">
              <a:defRPr sz="3600"/>
            </a:lvl1pPr>
          </a:lstStyle>
          <a:p>
            <a:r>
              <a:rPr lang="nl-NL"/>
              <a:t>Klik om stijl te bewerken</a:t>
            </a:r>
            <a:endParaRPr lang="en-US"/>
          </a:p>
        </p:txBody>
      </p:sp>
    </p:spTree>
    <p:extLst>
      <p:ext uri="{BB962C8B-B14F-4D97-AF65-F5344CB8AC3E}">
        <p14:creationId xmlns:p14="http://schemas.microsoft.com/office/powerpoint/2010/main" val="15854541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3EC9AE-1FF2-430E-B819-05661E9211C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0C405C5-2718-43B2-9F5B-41840D6CF01B}"/>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EEFDE27-3560-44BE-B5BC-9B8F49A5BD70}"/>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71663060-FF9B-4369-AB5E-D5C6D6D20D0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DE5DB41-4F87-4A9E-8597-A3E475F9D8E3}"/>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35367883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2C33B-7688-4290-8859-7DAE18337B5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CCEF270-9F10-4451-9473-E78A2029FB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7C7379FC-9D0F-4F1A-85D5-504F8F2EA784}"/>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CA9DF85C-11BE-4940-A1B9-874F1EBD9FE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E1E3A84-FBE9-4033-828A-13A63317433D}"/>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11872649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31DD28-8B45-4865-B972-7C256F551AF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E59C445-85DE-417E-AF3D-FC75FD48D747}"/>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2D3A61E-585A-4D6F-9CB7-E4A871C987A3}"/>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BEB21E6-B588-4860-9782-C0FA076DA9C8}"/>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6" name="Tijdelijke aanduiding voor voettekst 5">
            <a:extLst>
              <a:ext uri="{FF2B5EF4-FFF2-40B4-BE49-F238E27FC236}">
                <a16:creationId xmlns:a16="http://schemas.microsoft.com/office/drawing/2014/main" id="{A1647F6B-72B9-43AD-8AD8-FB476AA24E6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6CEDF63-94FE-4F39-8016-830EC0C58D06}"/>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2331075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76BB81-0F54-4B91-97DF-B988577B8B3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A7BED11-BD34-4553-A9C8-E34C6D7C23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206EB85D-3CDF-4B74-844F-D3BE8807A9B0}"/>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D1BE404-C1DE-4B87-9A6D-A301392DD7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E03DA74A-6290-4472-BB4A-5A6578642D5D}"/>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40AE91D-01DF-44B3-A0A2-528AA883A37F}"/>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8" name="Tijdelijke aanduiding voor voettekst 7">
            <a:extLst>
              <a:ext uri="{FF2B5EF4-FFF2-40B4-BE49-F238E27FC236}">
                <a16:creationId xmlns:a16="http://schemas.microsoft.com/office/drawing/2014/main" id="{CC5CC0A9-09AA-441A-85AA-2FD4A1B86A1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B0C18FC-8B51-43A6-92AD-175368D872B6}"/>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32950643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A5EF4B-7A96-4349-82AD-1B87B8F04B0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C1DE34B-94A3-4D74-8AC4-B9C2D7E675A8}"/>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4" name="Tijdelijke aanduiding voor voettekst 3">
            <a:extLst>
              <a:ext uri="{FF2B5EF4-FFF2-40B4-BE49-F238E27FC236}">
                <a16:creationId xmlns:a16="http://schemas.microsoft.com/office/drawing/2014/main" id="{E8A82928-61E8-4B1B-AE43-0B9075E386D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6190627-5B7D-4487-8292-7688218A12C8}"/>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11685473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31DC2A2-E79F-497F-AE9A-20EB6453603E}"/>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3" name="Tijdelijke aanduiding voor voettekst 2">
            <a:extLst>
              <a:ext uri="{FF2B5EF4-FFF2-40B4-BE49-F238E27FC236}">
                <a16:creationId xmlns:a16="http://schemas.microsoft.com/office/drawing/2014/main" id="{BEC8AF7B-C599-4A62-9C67-F43D79067DF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38A830F-B1EA-4FC4-9EFB-EC04F918DA82}"/>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1887217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84B40D-4466-4E7D-A6B6-E86477CEC98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6165FA4-5CF5-4ABD-B557-F67DD399F4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F84B877-D86C-459B-BD29-14ABA2B226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FF1BDCC9-1313-49FF-AA5B-C34AB627A49A}"/>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6" name="Tijdelijke aanduiding voor voettekst 5">
            <a:extLst>
              <a:ext uri="{FF2B5EF4-FFF2-40B4-BE49-F238E27FC236}">
                <a16:creationId xmlns:a16="http://schemas.microsoft.com/office/drawing/2014/main" id="{95AAA6D4-6124-4DA1-AD31-6392A6E1526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F371B40-AE98-4C79-AC6E-8135CDC5406D}"/>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8538680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53A34B-EBC7-4BD0-92EB-B8F5D8C543B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C2A5D62-9D17-470D-AF68-62C6F6381F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7A93612-A8D3-4A4A-A015-09B16960F1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4B62BEFE-CE63-4002-B035-7B7FE96BA6E5}"/>
              </a:ext>
            </a:extLst>
          </p:cNvPr>
          <p:cNvSpPr>
            <a:spLocks noGrp="1"/>
          </p:cNvSpPr>
          <p:nvPr>
            <p:ph type="dt" sz="half" idx="10"/>
          </p:nvPr>
        </p:nvSpPr>
        <p:spPr/>
        <p:txBody>
          <a:bodyPr/>
          <a:lstStyle/>
          <a:p>
            <a:fld id="{AD4687D2-A46F-4651-8BE1-E90AB254637C}" type="datetimeFigureOut">
              <a:rPr lang="nl-NL" smtClean="0"/>
              <a:t>17-9-2019</a:t>
            </a:fld>
            <a:endParaRPr lang="nl-NL"/>
          </a:p>
        </p:txBody>
      </p:sp>
      <p:sp>
        <p:nvSpPr>
          <p:cNvPr id="6" name="Tijdelijke aanduiding voor voettekst 5">
            <a:extLst>
              <a:ext uri="{FF2B5EF4-FFF2-40B4-BE49-F238E27FC236}">
                <a16:creationId xmlns:a16="http://schemas.microsoft.com/office/drawing/2014/main" id="{8CE8FE14-3E52-4D7B-BAF4-ACBA69AAA87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7A436E8-0EEF-42BA-A36B-BE528719E300}"/>
              </a:ext>
            </a:extLst>
          </p:cNvPr>
          <p:cNvSpPr>
            <a:spLocks noGrp="1"/>
          </p:cNvSpPr>
          <p:nvPr>
            <p:ph type="sldNum" sz="quarter" idx="12"/>
          </p:nvPr>
        </p:nvSpPr>
        <p:spPr/>
        <p:txBody>
          <a:bodyPr/>
          <a:lstStyle/>
          <a:p>
            <a:fld id="{FC6F567C-8E9F-4C37-9BFF-06E2828776B3}" type="slidenum">
              <a:rPr lang="nl-NL" smtClean="0"/>
              <a:t>‹nr.›</a:t>
            </a:fld>
            <a:endParaRPr lang="nl-NL"/>
          </a:p>
        </p:txBody>
      </p:sp>
    </p:spTree>
    <p:extLst>
      <p:ext uri="{BB962C8B-B14F-4D97-AF65-F5344CB8AC3E}">
        <p14:creationId xmlns:p14="http://schemas.microsoft.com/office/powerpoint/2010/main" val="1743221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1F75E46-F74E-4D0D-A797-6CF2D2EA90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82555B9-9A71-4A8A-95D7-0BF200A4E0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0742EE1-4677-4259-A7DE-C4F352DA1D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4687D2-A46F-4651-8BE1-E90AB254637C}" type="datetimeFigureOut">
              <a:rPr lang="nl-NL" smtClean="0"/>
              <a:t>17-9-2019</a:t>
            </a:fld>
            <a:endParaRPr lang="nl-NL"/>
          </a:p>
        </p:txBody>
      </p:sp>
      <p:sp>
        <p:nvSpPr>
          <p:cNvPr id="5" name="Tijdelijke aanduiding voor voettekst 4">
            <a:extLst>
              <a:ext uri="{FF2B5EF4-FFF2-40B4-BE49-F238E27FC236}">
                <a16:creationId xmlns:a16="http://schemas.microsoft.com/office/drawing/2014/main" id="{C1DB8012-A006-4279-8261-2DB4730831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7458540-B468-4F10-9AFA-AA9B3C1202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F567C-8E9F-4C37-9BFF-06E2828776B3}" type="slidenum">
              <a:rPr lang="nl-NL" smtClean="0"/>
              <a:t>‹nr.›</a:t>
            </a:fld>
            <a:endParaRPr lang="nl-NL"/>
          </a:p>
        </p:txBody>
      </p:sp>
    </p:spTree>
    <p:extLst>
      <p:ext uri="{BB962C8B-B14F-4D97-AF65-F5344CB8AC3E}">
        <p14:creationId xmlns:p14="http://schemas.microsoft.com/office/powerpoint/2010/main" val="2417868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slide" Target="slide19.xml"/><Relationship Id="rId5" Type="http://schemas.openxmlformats.org/officeDocument/2006/relationships/image" Target="../media/image4.png"/><Relationship Id="rId10" Type="http://schemas.openxmlformats.org/officeDocument/2006/relationships/slide" Target="slide15.xml"/><Relationship Id="rId4" Type="http://schemas.openxmlformats.org/officeDocument/2006/relationships/image" Target="../media/image3.png"/><Relationship Id="rId9" Type="http://schemas.openxmlformats.org/officeDocument/2006/relationships/slide" Target="slide10.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en.m.wikipedia.org/wiki/File:Flag_of_Belgium.svg" TargetMode="External"/><Relationship Id="rId5" Type="http://schemas.openxmlformats.org/officeDocument/2006/relationships/image" Target="../media/image11.png"/><Relationship Id="rId4" Type="http://schemas.openxmlformats.org/officeDocument/2006/relationships/hyperlink" Target="https://commons.wikimedia.org/wiki/File:Flag_of_Croatia_2_by_3_No_COA.svg"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nictiz.nl/wp-content/uploads/2018/09/Rapport_elektronische_informatie_voor_gezondheid_en_zorg.pdf" TargetMode="External"/><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5F92C621-F7C6-4FA4-80E1-0FDC47B9E3CF}"/>
              </a:ext>
            </a:extLst>
          </p:cNvPr>
          <p:cNvPicPr>
            <a:picLocks noChangeAspect="1"/>
          </p:cNvPicPr>
          <p:nvPr/>
        </p:nvPicPr>
        <p:blipFill>
          <a:blip r:embed="rId3"/>
          <a:stretch>
            <a:fillRect/>
          </a:stretch>
        </p:blipFill>
        <p:spPr>
          <a:xfrm>
            <a:off x="1062585" y="1488861"/>
            <a:ext cx="9673404" cy="5117543"/>
          </a:xfrm>
          <a:prstGeom prst="rect">
            <a:avLst/>
          </a:prstGeom>
        </p:spPr>
      </p:pic>
      <p:sp>
        <p:nvSpPr>
          <p:cNvPr id="8" name="Titel 2">
            <a:extLst>
              <a:ext uri="{FF2B5EF4-FFF2-40B4-BE49-F238E27FC236}">
                <a16:creationId xmlns:a16="http://schemas.microsoft.com/office/drawing/2014/main" id="{C10FA761-C76B-FF4A-8273-B7F4E63244CA}"/>
              </a:ext>
            </a:extLst>
          </p:cNvPr>
          <p:cNvSpPr txBox="1">
            <a:spLocks/>
          </p:cNvSpPr>
          <p:nvPr/>
        </p:nvSpPr>
        <p:spPr>
          <a:xfrm>
            <a:off x="914400" y="965476"/>
            <a:ext cx="10439400" cy="829097"/>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GB" sz="4800" b="1" dirty="0">
                <a:solidFill>
                  <a:schemeClr val="accent2"/>
                </a:solidFill>
              </a:rPr>
              <a:t>Nictiz toolkit </a:t>
            </a:r>
            <a:r>
              <a:rPr lang="en-GB" sz="4800" b="1" dirty="0" err="1">
                <a:solidFill>
                  <a:schemeClr val="accent2"/>
                </a:solidFill>
              </a:rPr>
              <a:t>Lagenmodel</a:t>
            </a:r>
            <a:endParaRPr lang="en-GB" sz="4800" dirty="0">
              <a:solidFill>
                <a:schemeClr val="bg1">
                  <a:lumMod val="50000"/>
                </a:schemeClr>
              </a:solidFill>
            </a:endParaRPr>
          </a:p>
        </p:txBody>
      </p:sp>
      <mc:AlternateContent xmlns:mc="http://schemas.openxmlformats.org/markup-compatibility/2006">
        <mc:Choice xmlns:psuz="http://schemas.microsoft.com/office/powerpoint/2016/summaryzoom" Requires="psuz">
          <p:graphicFrame>
            <p:nvGraphicFramePr>
              <p:cNvPr id="12" name="Overzichtzoom 11">
                <a:extLst>
                  <a:ext uri="{FF2B5EF4-FFF2-40B4-BE49-F238E27FC236}">
                    <a16:creationId xmlns:a16="http://schemas.microsoft.com/office/drawing/2014/main" id="{82A9088E-A608-4C04-A001-76A4BDF68AC6}"/>
                  </a:ext>
                </a:extLst>
              </p:cNvPr>
              <p:cNvGraphicFramePr>
                <a:graphicFrameLocks noChangeAspect="1"/>
              </p:cNvGraphicFramePr>
              <p:nvPr>
                <p:extLst>
                  <p:ext uri="{D42A27DB-BD31-4B8C-83A1-F6EECF244321}">
                    <p14:modId xmlns:p14="http://schemas.microsoft.com/office/powerpoint/2010/main" val="723508829"/>
                  </p:ext>
                </p:extLst>
              </p:nvPr>
            </p:nvGraphicFramePr>
            <p:xfrm>
              <a:off x="613815" y="2063713"/>
              <a:ext cx="10515600" cy="4351338"/>
            </p:xfrm>
            <a:graphic>
              <a:graphicData uri="http://schemas.microsoft.com/office/powerpoint/2016/summaryzoom">
                <psuz:summaryZm>
                  <psuz:summaryZmObj sectionId="{FBA8091C-1DFE-4414-A2FE-3A759606DE9D}">
                    <psuz:zmPr id="{ABC1CE27-57E0-439D-BFCF-D1562C18C857}" transitionDur="1000">
                      <p166:blipFill xmlns:p166="http://schemas.microsoft.com/office/powerpoint/2016/6/main">
                        <a:blip r:embed="rId4"/>
                        <a:stretch>
                          <a:fillRect/>
                        </a:stretch>
                      </p166:blipFill>
                      <p166:spPr xmlns:p166="http://schemas.microsoft.com/office/powerpoint/2016/6/main">
                        <a:xfrm>
                          <a:off x="1711460" y="152297"/>
                          <a:ext cx="3481070" cy="1958102"/>
                        </a:xfrm>
                        <a:prstGeom prst="rect">
                          <a:avLst/>
                        </a:prstGeom>
                        <a:ln w="3175">
                          <a:solidFill>
                            <a:prstClr val="ltGray"/>
                          </a:solidFill>
                        </a:ln>
                      </p166:spPr>
                    </psuz:zmPr>
                  </psuz:summaryZmObj>
                  <psuz:summaryZmObj sectionId="{B3E13CF4-F0FA-4443-BA27-7FDD7FE10136}">
                    <psuz:zmPr id="{E4655132-E873-42F8-80FA-3E7EC616EE38}" transitionDur="1000">
                      <p166:blipFill xmlns:p166="http://schemas.microsoft.com/office/powerpoint/2016/6/main">
                        <a:blip r:embed="rId5"/>
                        <a:stretch>
                          <a:fillRect/>
                        </a:stretch>
                      </p166:blipFill>
                      <p166:spPr xmlns:p166="http://schemas.microsoft.com/office/powerpoint/2016/6/main">
                        <a:xfrm>
                          <a:off x="5323070" y="152297"/>
                          <a:ext cx="3481070" cy="1958102"/>
                        </a:xfrm>
                        <a:prstGeom prst="rect">
                          <a:avLst/>
                        </a:prstGeom>
                        <a:ln w="3175">
                          <a:solidFill>
                            <a:prstClr val="ltGray"/>
                          </a:solidFill>
                        </a:ln>
                      </p166:spPr>
                    </psuz:zmPr>
                  </psuz:summaryZmObj>
                  <psuz:summaryZmObj sectionId="{364C07E1-C1AC-4FEA-9A64-F27E97294086}">
                    <psuz:zmPr id="{2F313752-A097-45D1-9789-AD219B3776EF}" transitionDur="1000">
                      <p166:blipFill xmlns:p166="http://schemas.microsoft.com/office/powerpoint/2016/6/main">
                        <a:blip r:embed="rId6"/>
                        <a:stretch>
                          <a:fillRect/>
                        </a:stretch>
                      </p166:blipFill>
                      <p166:spPr xmlns:p166="http://schemas.microsoft.com/office/powerpoint/2016/6/main">
                        <a:xfrm>
                          <a:off x="1711460" y="2240939"/>
                          <a:ext cx="3481070" cy="1958102"/>
                        </a:xfrm>
                        <a:prstGeom prst="rect">
                          <a:avLst/>
                        </a:prstGeom>
                        <a:ln w="3175">
                          <a:solidFill>
                            <a:prstClr val="ltGray"/>
                          </a:solidFill>
                        </a:ln>
                      </p166:spPr>
                    </psuz:zmPr>
                  </psuz:summaryZmObj>
                  <psuz:summaryZmObj sectionId="{25F3304D-58F1-4F24-9D17-AEEEE36784A7}">
                    <psuz:zmPr id="{BF600135-E3E5-42C4-A205-B108D104C739}" transitionDur="1000">
                      <p166:blipFill xmlns:p166="http://schemas.microsoft.com/office/powerpoint/2016/6/main">
                        <a:blip r:embed="rId7"/>
                        <a:stretch>
                          <a:fillRect/>
                        </a:stretch>
                      </p166:blipFill>
                      <p166:spPr xmlns:p166="http://schemas.microsoft.com/office/powerpoint/2016/6/main">
                        <a:xfrm>
                          <a:off x="5323070" y="2240939"/>
                          <a:ext cx="3481070" cy="1958102"/>
                        </a:xfrm>
                        <a:prstGeom prst="rect">
                          <a:avLst/>
                        </a:prstGeom>
                        <a:ln w="3175">
                          <a:solidFill>
                            <a:prstClr val="ltGray"/>
                          </a:solidFill>
                        </a:ln>
                      </p166:spPr>
                    </psuz:zmPr>
                  </psuz:summaryZmObj>
                  <psuz:gridLayout/>
                </psuz:summaryZm>
              </a:graphicData>
            </a:graphic>
          </p:graphicFrame>
        </mc:Choice>
        <mc:Fallback>
          <p:grpSp>
            <p:nvGrpSpPr>
              <p:cNvPr id="12" name="Overzichtzoom 11">
                <a:extLst>
                  <a:ext uri="{FF2B5EF4-FFF2-40B4-BE49-F238E27FC236}">
                    <a16:creationId xmlns:a16="http://schemas.microsoft.com/office/drawing/2014/main" id="{82A9088E-A608-4C04-A001-76A4BDF68AC6}"/>
                  </a:ext>
                </a:extLst>
              </p:cNvPr>
              <p:cNvGrpSpPr>
                <a:grpSpLocks noGrp="1" noUngrp="1" noRot="1" noChangeAspect="1" noMove="1" noResize="1"/>
              </p:cNvGrpSpPr>
              <p:nvPr/>
            </p:nvGrpSpPr>
            <p:grpSpPr>
              <a:xfrm>
                <a:off x="613815" y="2063713"/>
                <a:ext cx="10515600" cy="4351338"/>
                <a:chOff x="613815" y="2063713"/>
                <a:chExt cx="10515600" cy="4351338"/>
              </a:xfrm>
            </p:grpSpPr>
            <p:pic>
              <p:nvPicPr>
                <p:cNvPr id="2" name="Afbeelding 2">
                  <a:hlinkClick r:id="rId8" action="ppaction://hlinksldjump"/>
                </p:cNvPr>
                <p:cNvPicPr>
                  <a:picLocks noSelect="1" noRot="1" noChangeAspect="1" noMove="1" noResize="1" noEditPoints="1" noAdjustHandles="1" noChangeArrowheads="1" noChangeShapeType="1"/>
                </p:cNvPicPr>
                <p:nvPr/>
              </p:nvPicPr>
              <p:blipFill>
                <a:blip r:embed="rId4"/>
                <a:stretch>
                  <a:fillRect/>
                </a:stretch>
              </p:blipFill>
              <p:spPr>
                <a:xfrm>
                  <a:off x="2325275" y="2216010"/>
                  <a:ext cx="3481070" cy="1958102"/>
                </a:xfrm>
                <a:prstGeom prst="rect">
                  <a:avLst/>
                </a:prstGeom>
                <a:ln w="3175">
                  <a:solidFill>
                    <a:prstClr val="ltGray"/>
                  </a:solidFill>
                </a:ln>
              </p:spPr>
            </p:pic>
            <p:pic>
              <p:nvPicPr>
                <p:cNvPr id="4" name="Afbeelding 4">
                  <a:hlinkClick r:id="rId9" action="ppaction://hlinksldjump"/>
                </p:cNvPr>
                <p:cNvPicPr>
                  <a:picLocks noSelect="1" noRot="1" noChangeAspect="1" noMove="1" noResize="1" noEditPoints="1" noAdjustHandles="1" noChangeArrowheads="1" noChangeShapeType="1"/>
                </p:cNvPicPr>
                <p:nvPr/>
              </p:nvPicPr>
              <p:blipFill>
                <a:blip r:embed="rId5"/>
                <a:stretch>
                  <a:fillRect/>
                </a:stretch>
              </p:blipFill>
              <p:spPr>
                <a:xfrm>
                  <a:off x="5936885" y="2216010"/>
                  <a:ext cx="3481070" cy="1958102"/>
                </a:xfrm>
                <a:prstGeom prst="rect">
                  <a:avLst/>
                </a:prstGeom>
                <a:ln w="3175">
                  <a:solidFill>
                    <a:prstClr val="ltGray"/>
                  </a:solidFill>
                </a:ln>
              </p:spPr>
            </p:pic>
            <p:pic>
              <p:nvPicPr>
                <p:cNvPr id="5" name="Afbeelding 5">
                  <a:hlinkClick r:id="rId10" action="ppaction://hlinksldjump"/>
                </p:cNvPr>
                <p:cNvPicPr>
                  <a:picLocks noSelect="1" noRot="1" noChangeAspect="1" noMove="1" noResize="1" noEditPoints="1" noAdjustHandles="1" noChangeArrowheads="1" noChangeShapeType="1"/>
                </p:cNvPicPr>
                <p:nvPr/>
              </p:nvPicPr>
              <p:blipFill>
                <a:blip r:embed="rId6"/>
                <a:stretch>
                  <a:fillRect/>
                </a:stretch>
              </p:blipFill>
              <p:spPr>
                <a:xfrm>
                  <a:off x="2325275" y="4304652"/>
                  <a:ext cx="3481070" cy="1958102"/>
                </a:xfrm>
                <a:prstGeom prst="rect">
                  <a:avLst/>
                </a:prstGeom>
                <a:ln w="3175">
                  <a:solidFill>
                    <a:prstClr val="ltGray"/>
                  </a:solidFill>
                </a:ln>
              </p:spPr>
            </p:pic>
            <p:pic>
              <p:nvPicPr>
                <p:cNvPr id="6" name="Afbeelding 6">
                  <a:hlinkClick r:id="rId11" action="ppaction://hlinksldjump"/>
                </p:cNvPr>
                <p:cNvPicPr>
                  <a:picLocks noSelect="1" noRot="1" noChangeAspect="1" noMove="1" noResize="1" noEditPoints="1" noAdjustHandles="1" noChangeArrowheads="1" noChangeShapeType="1"/>
                </p:cNvPicPr>
                <p:nvPr/>
              </p:nvPicPr>
              <p:blipFill>
                <a:blip r:embed="rId7"/>
                <a:stretch>
                  <a:fillRect/>
                </a:stretch>
              </p:blipFill>
              <p:spPr>
                <a:xfrm>
                  <a:off x="5936885" y="4304652"/>
                  <a:ext cx="3481070" cy="1958102"/>
                </a:xfrm>
                <a:prstGeom prst="rect">
                  <a:avLst/>
                </a:prstGeom>
                <a:ln w="3175">
                  <a:solidFill>
                    <a:prstClr val="ltGray"/>
                  </a:solidFill>
                </a:ln>
              </p:spPr>
            </p:pic>
          </p:grpSp>
        </mc:Fallback>
      </mc:AlternateContent>
      <p:pic>
        <p:nvPicPr>
          <p:cNvPr id="3" name="Afbeelding 2" descr="Afbeelding met illustratie&#10;&#10;Beschrijving is gegenereerd met zeer hoge betrouwbaarheid">
            <a:extLst>
              <a:ext uri="{FF2B5EF4-FFF2-40B4-BE49-F238E27FC236}">
                <a16:creationId xmlns:a16="http://schemas.microsoft.com/office/drawing/2014/main" id="{600B27E6-134C-4366-9404-35665527818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735989" y="6176963"/>
            <a:ext cx="1227411" cy="429442"/>
          </a:xfrm>
          <a:prstGeom prst="rect">
            <a:avLst/>
          </a:prstGeom>
        </p:spPr>
      </p:pic>
    </p:spTree>
    <p:extLst>
      <p:ext uri="{BB962C8B-B14F-4D97-AF65-F5344CB8AC3E}">
        <p14:creationId xmlns:p14="http://schemas.microsoft.com/office/powerpoint/2010/main" val="32060621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752BAE26-09FF-4F7F-9C35-0B84A1AC8394}"/>
              </a:ext>
            </a:extLst>
          </p:cNvPr>
          <p:cNvPicPr>
            <a:picLocks noChangeAspect="1"/>
          </p:cNvPicPr>
          <p:nvPr/>
        </p:nvPicPr>
        <p:blipFill>
          <a:blip r:embed="rId2"/>
          <a:stretch>
            <a:fillRect/>
          </a:stretch>
        </p:blipFill>
        <p:spPr>
          <a:xfrm>
            <a:off x="1704975" y="1632445"/>
            <a:ext cx="8858250" cy="4686300"/>
          </a:xfrm>
          <a:prstGeom prst="rect">
            <a:avLst/>
          </a:prstGeom>
        </p:spPr>
      </p:pic>
      <p:sp>
        <p:nvSpPr>
          <p:cNvPr id="2" name="Tijdelijke aanduiding voor tekst 1">
            <a:extLst>
              <a:ext uri="{FF2B5EF4-FFF2-40B4-BE49-F238E27FC236}">
                <a16:creationId xmlns:a16="http://schemas.microsoft.com/office/drawing/2014/main" id="{4314CF3D-B434-4F3F-86C9-3170AE643A88}"/>
              </a:ext>
            </a:extLst>
          </p:cNvPr>
          <p:cNvSpPr>
            <a:spLocks noGrp="1"/>
          </p:cNvSpPr>
          <p:nvPr>
            <p:ph type="body" sz="quarter" idx="10"/>
          </p:nvPr>
        </p:nvSpPr>
        <p:spPr/>
        <p:txBody>
          <a:bodyPr/>
          <a:lstStyle/>
          <a:p>
            <a:r>
              <a:rPr lang="nl-NL" dirty="0"/>
              <a:t>Hoe kan je het Lagenmodel gebruiken? Deze sectie zal verder uitgebreid worden als we meer voorbeelden ontvangen.</a:t>
            </a:r>
          </a:p>
        </p:txBody>
      </p:sp>
      <p:sp>
        <p:nvSpPr>
          <p:cNvPr id="3" name="Titel 2">
            <a:extLst>
              <a:ext uri="{FF2B5EF4-FFF2-40B4-BE49-F238E27FC236}">
                <a16:creationId xmlns:a16="http://schemas.microsoft.com/office/drawing/2014/main" id="{BE5FA2E0-85A3-4B16-BB4A-09045FB968D7}"/>
              </a:ext>
            </a:extLst>
          </p:cNvPr>
          <p:cNvSpPr>
            <a:spLocks noGrp="1"/>
          </p:cNvSpPr>
          <p:nvPr>
            <p:ph type="ctrTitle"/>
          </p:nvPr>
        </p:nvSpPr>
        <p:spPr/>
        <p:txBody>
          <a:bodyPr/>
          <a:lstStyle/>
          <a:p>
            <a:r>
              <a:rPr lang="nl-NL" dirty="0"/>
              <a:t>Voorbeelden</a:t>
            </a:r>
          </a:p>
        </p:txBody>
      </p:sp>
    </p:spTree>
    <p:extLst>
      <p:ext uri="{BB962C8B-B14F-4D97-AF65-F5344CB8AC3E}">
        <p14:creationId xmlns:p14="http://schemas.microsoft.com/office/powerpoint/2010/main" val="29705092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fgeronde rechthoek 24">
            <a:extLst>
              <a:ext uri="{FF2B5EF4-FFF2-40B4-BE49-F238E27FC236}">
                <a16:creationId xmlns:a16="http://schemas.microsoft.com/office/drawing/2014/main" id="{53CDDD2D-E598-402B-B28E-EFF2013D9988}"/>
              </a:ext>
            </a:extLst>
          </p:cNvPr>
          <p:cNvSpPr/>
          <p:nvPr/>
        </p:nvSpPr>
        <p:spPr>
          <a:xfrm>
            <a:off x="4846401" y="4292413"/>
            <a:ext cx="2553110"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structuur &amp; inhoud</a:t>
            </a:r>
          </a:p>
        </p:txBody>
      </p:sp>
      <p:sp>
        <p:nvSpPr>
          <p:cNvPr id="37" name="Afgeronde rechthoek 26">
            <a:extLst>
              <a:ext uri="{FF2B5EF4-FFF2-40B4-BE49-F238E27FC236}">
                <a16:creationId xmlns:a16="http://schemas.microsoft.com/office/drawing/2014/main" id="{16407CF1-547E-4A6D-8843-DA822CCF2EF0}"/>
              </a:ext>
            </a:extLst>
          </p:cNvPr>
          <p:cNvSpPr/>
          <p:nvPr/>
        </p:nvSpPr>
        <p:spPr>
          <a:xfrm>
            <a:off x="4787803" y="5694320"/>
            <a:ext cx="2669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infrastructuur</a:t>
            </a:r>
          </a:p>
        </p:txBody>
      </p:sp>
      <p:sp>
        <p:nvSpPr>
          <p:cNvPr id="36" name="Afgeronde rechthoek 25">
            <a:extLst>
              <a:ext uri="{FF2B5EF4-FFF2-40B4-BE49-F238E27FC236}">
                <a16:creationId xmlns:a16="http://schemas.microsoft.com/office/drawing/2014/main" id="{5EFEBB37-9EF3-4602-83B9-9D5CC91D1B56}"/>
              </a:ext>
            </a:extLst>
          </p:cNvPr>
          <p:cNvSpPr/>
          <p:nvPr/>
        </p:nvSpPr>
        <p:spPr>
          <a:xfrm>
            <a:off x="4851303" y="4987969"/>
            <a:ext cx="2553108"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koppelen van systemen</a:t>
            </a:r>
          </a:p>
        </p:txBody>
      </p:sp>
      <p:sp>
        <p:nvSpPr>
          <p:cNvPr id="32" name="Afgeronde rechthoek 39">
            <a:extLst>
              <a:ext uri="{FF2B5EF4-FFF2-40B4-BE49-F238E27FC236}">
                <a16:creationId xmlns:a16="http://schemas.microsoft.com/office/drawing/2014/main" id="{84FFCE46-E6C5-4D5D-9A4D-F6504E2B0C22}"/>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Ziekenhuis</a:t>
            </a:r>
          </a:p>
        </p:txBody>
      </p:sp>
      <p:sp>
        <p:nvSpPr>
          <p:cNvPr id="38" name="Afgeronde rechthoek 45">
            <a:extLst>
              <a:ext uri="{FF2B5EF4-FFF2-40B4-BE49-F238E27FC236}">
                <a16:creationId xmlns:a16="http://schemas.microsoft.com/office/drawing/2014/main" id="{FDD9D05A-87D6-4D54-AAAC-5706998EFBCC}"/>
              </a:ext>
            </a:extLst>
          </p:cNvPr>
          <p:cNvSpPr/>
          <p:nvPr/>
        </p:nvSpPr>
        <p:spPr>
          <a:xfrm>
            <a:off x="7457328" y="2562341"/>
            <a:ext cx="3096081" cy="4183898"/>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Afdeling Radiologie</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Radiologie</a:t>
            </a:r>
            <a:r>
              <a:rPr lang="en-GB" dirty="0"/>
              <a:t> anno 1998</a:t>
            </a:r>
            <a:endParaRPr lang="en-GB" noProof="0" dirty="0"/>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Ovaal 58">
            <a:extLst>
              <a:ext uri="{FF2B5EF4-FFF2-40B4-BE49-F238E27FC236}">
                <a16:creationId xmlns:a16="http://schemas.microsoft.com/office/drawing/2014/main" id="{E52A69FB-6D52-FB47-B3FA-92B004FA48EB}"/>
              </a:ext>
            </a:extLst>
          </p:cNvPr>
          <p:cNvSpPr/>
          <p:nvPr/>
        </p:nvSpPr>
        <p:spPr>
          <a:xfrm>
            <a:off x="9742040" y="2081235"/>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9926294" y="2255911"/>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Afgeronde rechthoek 19">
            <a:extLst>
              <a:ext uri="{FF2B5EF4-FFF2-40B4-BE49-F238E27FC236}">
                <a16:creationId xmlns:a16="http://schemas.microsoft.com/office/drawing/2014/main" id="{B95F0EE2-3403-4C3A-9634-B209D0A9773F}"/>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5" name="Afgeronde rechthoek 20">
            <a:extLst>
              <a:ext uri="{FF2B5EF4-FFF2-40B4-BE49-F238E27FC236}">
                <a16:creationId xmlns:a16="http://schemas.microsoft.com/office/drawing/2014/main" id="{A4BC5D1B-F6F1-4AAE-9992-BBE485A3B9B6}"/>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BEVEILIGING</a:t>
            </a:r>
          </a:p>
        </p:txBody>
      </p:sp>
      <p:sp>
        <p:nvSpPr>
          <p:cNvPr id="26" name="Afgeronde rechthoek 19">
            <a:extLst>
              <a:ext uri="{FF2B5EF4-FFF2-40B4-BE49-F238E27FC236}">
                <a16:creationId xmlns:a16="http://schemas.microsoft.com/office/drawing/2014/main" id="{F6221536-BD59-460C-B13B-FCEF1EAE8A1A}"/>
              </a:ext>
            </a:extLst>
          </p:cNvPr>
          <p:cNvSpPr/>
          <p:nvPr/>
        </p:nvSpPr>
        <p:spPr>
          <a:xfrm rot="5400000">
            <a:off x="9076961" y="4235812"/>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7" name="Afgeronde rechthoek 20">
            <a:extLst>
              <a:ext uri="{FF2B5EF4-FFF2-40B4-BE49-F238E27FC236}">
                <a16:creationId xmlns:a16="http://schemas.microsoft.com/office/drawing/2014/main" id="{E80A157A-F68A-4FC1-82FF-B43BBC19D100}"/>
              </a:ext>
            </a:extLst>
          </p:cNvPr>
          <p:cNvSpPr/>
          <p:nvPr/>
        </p:nvSpPr>
        <p:spPr>
          <a:xfrm rot="5400000">
            <a:off x="9785139" y="4235811"/>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BEVEILIGING</a:t>
            </a:r>
          </a:p>
        </p:txBody>
      </p:sp>
      <p:sp>
        <p:nvSpPr>
          <p:cNvPr id="33" name="Afgeronde rechthoek 21">
            <a:extLst>
              <a:ext uri="{FF2B5EF4-FFF2-40B4-BE49-F238E27FC236}">
                <a16:creationId xmlns:a16="http://schemas.microsoft.com/office/drawing/2014/main" id="{F6D8A1FC-E88A-4DF3-B9C7-78E8CC961921}"/>
              </a:ext>
            </a:extLst>
          </p:cNvPr>
          <p:cNvSpPr/>
          <p:nvPr/>
        </p:nvSpPr>
        <p:spPr>
          <a:xfrm>
            <a:off x="4787800" y="2912560"/>
            <a:ext cx="2638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sp>
        <p:nvSpPr>
          <p:cNvPr id="34" name="Afgeronde rechthoek 23">
            <a:extLst>
              <a:ext uri="{FF2B5EF4-FFF2-40B4-BE49-F238E27FC236}">
                <a16:creationId xmlns:a16="http://schemas.microsoft.com/office/drawing/2014/main" id="{A4A4AB96-3905-442C-9162-8CE42089EA03}"/>
              </a:ext>
            </a:extLst>
          </p:cNvPr>
          <p:cNvSpPr/>
          <p:nvPr/>
        </p:nvSpPr>
        <p:spPr>
          <a:xfrm>
            <a:off x="4772207" y="3605162"/>
            <a:ext cx="2669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samenwerking</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8486874"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29" y="3535286"/>
            <a:ext cx="8480335"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ZORGPROCES</a:t>
            </a:r>
          </a:p>
        </p:txBody>
      </p:sp>
      <p:sp>
        <p:nvSpPr>
          <p:cNvPr id="39" name="Afgeronde rechthoek 44">
            <a:extLst>
              <a:ext uri="{FF2B5EF4-FFF2-40B4-BE49-F238E27FC236}">
                <a16:creationId xmlns:a16="http://schemas.microsoft.com/office/drawing/2014/main" id="{6E883E3C-89A7-4F19-9698-BC306642BD93}"/>
              </a:ext>
            </a:extLst>
          </p:cNvPr>
          <p:cNvSpPr/>
          <p:nvPr/>
        </p:nvSpPr>
        <p:spPr>
          <a:xfrm>
            <a:off x="1893629" y="5617603"/>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pic>
        <p:nvPicPr>
          <p:cNvPr id="45" name="Afbeelding 44">
            <a:extLst>
              <a:ext uri="{FF2B5EF4-FFF2-40B4-BE49-F238E27FC236}">
                <a16:creationId xmlns:a16="http://schemas.microsoft.com/office/drawing/2014/main" id="{812AA9A5-9E2C-4F49-9C22-BB51CAFD54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96049" y="6472432"/>
            <a:ext cx="705053" cy="273807"/>
          </a:xfrm>
          <a:prstGeom prst="rect">
            <a:avLst/>
          </a:prstGeom>
        </p:spPr>
      </p:pic>
    </p:spTree>
    <p:extLst>
      <p:ext uri="{BB962C8B-B14F-4D97-AF65-F5344CB8AC3E}">
        <p14:creationId xmlns:p14="http://schemas.microsoft.com/office/powerpoint/2010/main" val="2079139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fgeronde rechthoek 39">
            <a:extLst>
              <a:ext uri="{FF2B5EF4-FFF2-40B4-BE49-F238E27FC236}">
                <a16:creationId xmlns:a16="http://schemas.microsoft.com/office/drawing/2014/main" id="{52D6A195-985D-4A08-8E6C-E168E3E8738F}"/>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Ziekenhuis</a:t>
            </a:r>
          </a:p>
        </p:txBody>
      </p:sp>
      <p:sp>
        <p:nvSpPr>
          <p:cNvPr id="38" name="Afgeronde rechthoek 45">
            <a:extLst>
              <a:ext uri="{FF2B5EF4-FFF2-40B4-BE49-F238E27FC236}">
                <a16:creationId xmlns:a16="http://schemas.microsoft.com/office/drawing/2014/main" id="{7E8AFBE3-A9D1-4A5F-BE75-69C72050EBA4}"/>
              </a:ext>
            </a:extLst>
          </p:cNvPr>
          <p:cNvSpPr/>
          <p:nvPr/>
        </p:nvSpPr>
        <p:spPr>
          <a:xfrm>
            <a:off x="7457328" y="2562341"/>
            <a:ext cx="3096081" cy="4183898"/>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Afdeling Radiologie</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Radiologie</a:t>
            </a:r>
            <a:r>
              <a:rPr lang="en-GB" dirty="0"/>
              <a:t> anno 2014</a:t>
            </a:r>
            <a:endParaRPr lang="en-GB" noProof="0" dirty="0"/>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Ovaal 58">
            <a:extLst>
              <a:ext uri="{FF2B5EF4-FFF2-40B4-BE49-F238E27FC236}">
                <a16:creationId xmlns:a16="http://schemas.microsoft.com/office/drawing/2014/main" id="{E52A69FB-6D52-FB47-B3FA-92B004FA48EB}"/>
              </a:ext>
            </a:extLst>
          </p:cNvPr>
          <p:cNvSpPr/>
          <p:nvPr/>
        </p:nvSpPr>
        <p:spPr>
          <a:xfrm>
            <a:off x="9742040" y="2081235"/>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9926294" y="2255911"/>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Afgeronde rechthoek 19">
            <a:extLst>
              <a:ext uri="{FF2B5EF4-FFF2-40B4-BE49-F238E27FC236}">
                <a16:creationId xmlns:a16="http://schemas.microsoft.com/office/drawing/2014/main" id="{B95F0EE2-3403-4C3A-9634-B209D0A9773F}"/>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5" name="Afgeronde rechthoek 20">
            <a:extLst>
              <a:ext uri="{FF2B5EF4-FFF2-40B4-BE49-F238E27FC236}">
                <a16:creationId xmlns:a16="http://schemas.microsoft.com/office/drawing/2014/main" id="{A4BC5D1B-F6F1-4AAE-9992-BBE485A3B9B6}"/>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BEVEILIGING</a:t>
            </a:r>
          </a:p>
        </p:txBody>
      </p:sp>
      <p:sp>
        <p:nvSpPr>
          <p:cNvPr id="26" name="Afgeronde rechthoek 19">
            <a:extLst>
              <a:ext uri="{FF2B5EF4-FFF2-40B4-BE49-F238E27FC236}">
                <a16:creationId xmlns:a16="http://schemas.microsoft.com/office/drawing/2014/main" id="{F6221536-BD59-460C-B13B-FCEF1EAE8A1A}"/>
              </a:ext>
            </a:extLst>
          </p:cNvPr>
          <p:cNvSpPr/>
          <p:nvPr/>
        </p:nvSpPr>
        <p:spPr>
          <a:xfrm rot="5400000">
            <a:off x="9076961" y="4235812"/>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7" name="Afgeronde rechthoek 20">
            <a:extLst>
              <a:ext uri="{FF2B5EF4-FFF2-40B4-BE49-F238E27FC236}">
                <a16:creationId xmlns:a16="http://schemas.microsoft.com/office/drawing/2014/main" id="{E80A157A-F68A-4FC1-82FF-B43BBC19D100}"/>
              </a:ext>
            </a:extLst>
          </p:cNvPr>
          <p:cNvSpPr/>
          <p:nvPr/>
        </p:nvSpPr>
        <p:spPr>
          <a:xfrm rot="5400000">
            <a:off x="9785139" y="4235811"/>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BEVEILIGING</a:t>
            </a:r>
          </a:p>
        </p:txBody>
      </p:sp>
      <p:sp>
        <p:nvSpPr>
          <p:cNvPr id="33" name="Afgeronde rechthoek 21">
            <a:extLst>
              <a:ext uri="{FF2B5EF4-FFF2-40B4-BE49-F238E27FC236}">
                <a16:creationId xmlns:a16="http://schemas.microsoft.com/office/drawing/2014/main" id="{F6D8A1FC-E88A-4DF3-B9C7-78E8CC961921}"/>
              </a:ext>
            </a:extLst>
          </p:cNvPr>
          <p:cNvSpPr/>
          <p:nvPr/>
        </p:nvSpPr>
        <p:spPr>
          <a:xfrm>
            <a:off x="4787800" y="2912560"/>
            <a:ext cx="2638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sp>
        <p:nvSpPr>
          <p:cNvPr id="34" name="Afgeronde rechthoek 23">
            <a:extLst>
              <a:ext uri="{FF2B5EF4-FFF2-40B4-BE49-F238E27FC236}">
                <a16:creationId xmlns:a16="http://schemas.microsoft.com/office/drawing/2014/main" id="{A4A4AB96-3905-442C-9162-8CE42089EA03}"/>
              </a:ext>
            </a:extLst>
          </p:cNvPr>
          <p:cNvSpPr/>
          <p:nvPr/>
        </p:nvSpPr>
        <p:spPr>
          <a:xfrm>
            <a:off x="4772207" y="3605162"/>
            <a:ext cx="2669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samenwerking</a:t>
            </a:r>
          </a:p>
        </p:txBody>
      </p:sp>
      <p:sp>
        <p:nvSpPr>
          <p:cNvPr id="35" name="Afgeronde rechthoek 24">
            <a:extLst>
              <a:ext uri="{FF2B5EF4-FFF2-40B4-BE49-F238E27FC236}">
                <a16:creationId xmlns:a16="http://schemas.microsoft.com/office/drawing/2014/main" id="{53CDDD2D-E598-402B-B28E-EFF2013D9988}"/>
              </a:ext>
            </a:extLst>
          </p:cNvPr>
          <p:cNvSpPr/>
          <p:nvPr/>
        </p:nvSpPr>
        <p:spPr>
          <a:xfrm>
            <a:off x="4782901" y="4292413"/>
            <a:ext cx="2669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structuur &amp; inhoud</a:t>
            </a:r>
          </a:p>
        </p:txBody>
      </p:sp>
      <p:sp>
        <p:nvSpPr>
          <p:cNvPr id="36" name="Afgeronde rechthoek 25">
            <a:extLst>
              <a:ext uri="{FF2B5EF4-FFF2-40B4-BE49-F238E27FC236}">
                <a16:creationId xmlns:a16="http://schemas.microsoft.com/office/drawing/2014/main" id="{5EFEBB37-9EF3-4602-83B9-9D5CC91D1B56}"/>
              </a:ext>
            </a:extLst>
          </p:cNvPr>
          <p:cNvSpPr/>
          <p:nvPr/>
        </p:nvSpPr>
        <p:spPr>
          <a:xfrm>
            <a:off x="4787803" y="4987969"/>
            <a:ext cx="2669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koppelen van systemen</a:t>
            </a:r>
          </a:p>
        </p:txBody>
      </p:sp>
      <p:sp>
        <p:nvSpPr>
          <p:cNvPr id="37" name="Afgeronde rechthoek 26">
            <a:extLst>
              <a:ext uri="{FF2B5EF4-FFF2-40B4-BE49-F238E27FC236}">
                <a16:creationId xmlns:a16="http://schemas.microsoft.com/office/drawing/2014/main" id="{16407CF1-547E-4A6D-8843-DA822CCF2EF0}"/>
              </a:ext>
            </a:extLst>
          </p:cNvPr>
          <p:cNvSpPr/>
          <p:nvPr/>
        </p:nvSpPr>
        <p:spPr>
          <a:xfrm>
            <a:off x="4787803" y="5694320"/>
            <a:ext cx="2669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infrastructuur</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8486874"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29" y="3535286"/>
            <a:ext cx="8480335"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ZORGPROCES</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7" y="5609900"/>
            <a:ext cx="8503547"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850354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pic>
        <p:nvPicPr>
          <p:cNvPr id="40" name="Afbeelding 39">
            <a:extLst>
              <a:ext uri="{FF2B5EF4-FFF2-40B4-BE49-F238E27FC236}">
                <a16:creationId xmlns:a16="http://schemas.microsoft.com/office/drawing/2014/main" id="{693F93AC-A62D-4365-B75A-F8057DF88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96049" y="6472432"/>
            <a:ext cx="705053" cy="273807"/>
          </a:xfrm>
          <a:prstGeom prst="rect">
            <a:avLst/>
          </a:prstGeom>
        </p:spPr>
      </p:pic>
    </p:spTree>
    <p:extLst>
      <p:ext uri="{BB962C8B-B14F-4D97-AF65-F5344CB8AC3E}">
        <p14:creationId xmlns:p14="http://schemas.microsoft.com/office/powerpoint/2010/main" val="13274831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fgeronde rechthoek 24">
            <a:extLst>
              <a:ext uri="{FF2B5EF4-FFF2-40B4-BE49-F238E27FC236}">
                <a16:creationId xmlns:a16="http://schemas.microsoft.com/office/drawing/2014/main" id="{53CDDD2D-E598-402B-B28E-EFF2013D9988}"/>
              </a:ext>
            </a:extLst>
          </p:cNvPr>
          <p:cNvSpPr/>
          <p:nvPr/>
        </p:nvSpPr>
        <p:spPr>
          <a:xfrm>
            <a:off x="4782901" y="4292413"/>
            <a:ext cx="2669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structuur &amp; inhoud</a:t>
            </a:r>
          </a:p>
        </p:txBody>
      </p:sp>
      <p:sp>
        <p:nvSpPr>
          <p:cNvPr id="32" name="Afgeronde rechthoek 39">
            <a:extLst>
              <a:ext uri="{FF2B5EF4-FFF2-40B4-BE49-F238E27FC236}">
                <a16:creationId xmlns:a16="http://schemas.microsoft.com/office/drawing/2014/main" id="{52D6A195-985D-4A08-8E6C-E168E3E8738F}"/>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Ziekenhuis</a:t>
            </a:r>
          </a:p>
        </p:txBody>
      </p:sp>
      <p:sp>
        <p:nvSpPr>
          <p:cNvPr id="38" name="Afgeronde rechthoek 45">
            <a:extLst>
              <a:ext uri="{FF2B5EF4-FFF2-40B4-BE49-F238E27FC236}">
                <a16:creationId xmlns:a16="http://schemas.microsoft.com/office/drawing/2014/main" id="{7E8AFBE3-A9D1-4A5F-BE75-69C72050EBA4}"/>
              </a:ext>
            </a:extLst>
          </p:cNvPr>
          <p:cNvSpPr/>
          <p:nvPr/>
        </p:nvSpPr>
        <p:spPr>
          <a:xfrm>
            <a:off x="7457328" y="2562341"/>
            <a:ext cx="3096081" cy="4183898"/>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Afdeling Radiologie</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Radiologie</a:t>
            </a:r>
            <a:r>
              <a:rPr lang="en-GB" dirty="0"/>
              <a:t> anno 2018</a:t>
            </a:r>
            <a:endParaRPr lang="en-GB" noProof="0" dirty="0"/>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Ovaal 58">
            <a:extLst>
              <a:ext uri="{FF2B5EF4-FFF2-40B4-BE49-F238E27FC236}">
                <a16:creationId xmlns:a16="http://schemas.microsoft.com/office/drawing/2014/main" id="{E52A69FB-6D52-FB47-B3FA-92B004FA48EB}"/>
              </a:ext>
            </a:extLst>
          </p:cNvPr>
          <p:cNvSpPr/>
          <p:nvPr/>
        </p:nvSpPr>
        <p:spPr>
          <a:xfrm>
            <a:off x="9742040" y="2081235"/>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9926294" y="2255911"/>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4" name="Afgeronde rechthoek 19">
            <a:extLst>
              <a:ext uri="{FF2B5EF4-FFF2-40B4-BE49-F238E27FC236}">
                <a16:creationId xmlns:a16="http://schemas.microsoft.com/office/drawing/2014/main" id="{B95F0EE2-3403-4C3A-9634-B209D0A9773F}"/>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5" name="Afgeronde rechthoek 20">
            <a:extLst>
              <a:ext uri="{FF2B5EF4-FFF2-40B4-BE49-F238E27FC236}">
                <a16:creationId xmlns:a16="http://schemas.microsoft.com/office/drawing/2014/main" id="{A4BC5D1B-F6F1-4AAE-9992-BBE485A3B9B6}"/>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BEVEILIGING</a:t>
            </a:r>
          </a:p>
        </p:txBody>
      </p:sp>
      <p:sp>
        <p:nvSpPr>
          <p:cNvPr id="26" name="Afgeronde rechthoek 19">
            <a:extLst>
              <a:ext uri="{FF2B5EF4-FFF2-40B4-BE49-F238E27FC236}">
                <a16:creationId xmlns:a16="http://schemas.microsoft.com/office/drawing/2014/main" id="{F6221536-BD59-460C-B13B-FCEF1EAE8A1A}"/>
              </a:ext>
            </a:extLst>
          </p:cNvPr>
          <p:cNvSpPr/>
          <p:nvPr/>
        </p:nvSpPr>
        <p:spPr>
          <a:xfrm rot="5400000">
            <a:off x="9076961" y="4235812"/>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7" name="Afgeronde rechthoek 20">
            <a:extLst>
              <a:ext uri="{FF2B5EF4-FFF2-40B4-BE49-F238E27FC236}">
                <a16:creationId xmlns:a16="http://schemas.microsoft.com/office/drawing/2014/main" id="{E80A157A-F68A-4FC1-82FF-B43BBC19D100}"/>
              </a:ext>
            </a:extLst>
          </p:cNvPr>
          <p:cNvSpPr/>
          <p:nvPr/>
        </p:nvSpPr>
        <p:spPr>
          <a:xfrm rot="5400000">
            <a:off x="9785139" y="4235811"/>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BEVEILIGING</a:t>
            </a:r>
          </a:p>
        </p:txBody>
      </p:sp>
      <p:sp>
        <p:nvSpPr>
          <p:cNvPr id="33" name="Afgeronde rechthoek 21">
            <a:extLst>
              <a:ext uri="{FF2B5EF4-FFF2-40B4-BE49-F238E27FC236}">
                <a16:creationId xmlns:a16="http://schemas.microsoft.com/office/drawing/2014/main" id="{F6D8A1FC-E88A-4DF3-B9C7-78E8CC961921}"/>
              </a:ext>
            </a:extLst>
          </p:cNvPr>
          <p:cNvSpPr/>
          <p:nvPr/>
        </p:nvSpPr>
        <p:spPr>
          <a:xfrm>
            <a:off x="4787800" y="2912560"/>
            <a:ext cx="2638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sp>
        <p:nvSpPr>
          <p:cNvPr id="34" name="Afgeronde rechthoek 23">
            <a:extLst>
              <a:ext uri="{FF2B5EF4-FFF2-40B4-BE49-F238E27FC236}">
                <a16:creationId xmlns:a16="http://schemas.microsoft.com/office/drawing/2014/main" id="{A4A4AB96-3905-442C-9162-8CE42089EA03}"/>
              </a:ext>
            </a:extLst>
          </p:cNvPr>
          <p:cNvSpPr/>
          <p:nvPr/>
        </p:nvSpPr>
        <p:spPr>
          <a:xfrm>
            <a:off x="4772207" y="3605162"/>
            <a:ext cx="2669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samenwerking</a:t>
            </a:r>
          </a:p>
        </p:txBody>
      </p:sp>
      <p:sp>
        <p:nvSpPr>
          <p:cNvPr id="36" name="Afgeronde rechthoek 25">
            <a:extLst>
              <a:ext uri="{FF2B5EF4-FFF2-40B4-BE49-F238E27FC236}">
                <a16:creationId xmlns:a16="http://schemas.microsoft.com/office/drawing/2014/main" id="{5EFEBB37-9EF3-4602-83B9-9D5CC91D1B56}"/>
              </a:ext>
            </a:extLst>
          </p:cNvPr>
          <p:cNvSpPr/>
          <p:nvPr/>
        </p:nvSpPr>
        <p:spPr>
          <a:xfrm>
            <a:off x="4787803" y="4987969"/>
            <a:ext cx="2669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koppelen van systemen</a:t>
            </a:r>
          </a:p>
        </p:txBody>
      </p:sp>
      <p:sp>
        <p:nvSpPr>
          <p:cNvPr id="37" name="Afgeronde rechthoek 26">
            <a:extLst>
              <a:ext uri="{FF2B5EF4-FFF2-40B4-BE49-F238E27FC236}">
                <a16:creationId xmlns:a16="http://schemas.microsoft.com/office/drawing/2014/main" id="{16407CF1-547E-4A6D-8843-DA822CCF2EF0}"/>
              </a:ext>
            </a:extLst>
          </p:cNvPr>
          <p:cNvSpPr/>
          <p:nvPr/>
        </p:nvSpPr>
        <p:spPr>
          <a:xfrm>
            <a:off x="4787803" y="5694320"/>
            <a:ext cx="2669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infrastructuur</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8486874"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29" y="3535286"/>
            <a:ext cx="8480335"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ZORGPROCES</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7" y="5609900"/>
            <a:ext cx="8503547"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850354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0" name="Afgeronde rechthoek 48">
            <a:extLst>
              <a:ext uri="{FF2B5EF4-FFF2-40B4-BE49-F238E27FC236}">
                <a16:creationId xmlns:a16="http://schemas.microsoft.com/office/drawing/2014/main" id="{7D533CEA-EA07-4508-B76F-A81D435D64B7}"/>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39" name="Afgeronde rechthoek 42">
            <a:extLst>
              <a:ext uri="{FF2B5EF4-FFF2-40B4-BE49-F238E27FC236}">
                <a16:creationId xmlns:a16="http://schemas.microsoft.com/office/drawing/2014/main" id="{37A0AEF7-1007-441F-B564-1910F1AF3D6B}"/>
              </a:ext>
            </a:extLst>
          </p:cNvPr>
          <p:cNvSpPr/>
          <p:nvPr/>
        </p:nvSpPr>
        <p:spPr>
          <a:xfrm>
            <a:off x="1887090" y="4226824"/>
            <a:ext cx="8476742"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pic>
        <p:nvPicPr>
          <p:cNvPr id="46" name="Afbeelding 45">
            <a:extLst>
              <a:ext uri="{FF2B5EF4-FFF2-40B4-BE49-F238E27FC236}">
                <a16:creationId xmlns:a16="http://schemas.microsoft.com/office/drawing/2014/main" id="{94C33B5E-70FC-4463-9559-EA85D9D438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96049" y="6472432"/>
            <a:ext cx="705053" cy="273807"/>
          </a:xfrm>
          <a:prstGeom prst="rect">
            <a:avLst/>
          </a:prstGeom>
        </p:spPr>
      </p:pic>
    </p:spTree>
    <p:extLst>
      <p:ext uri="{BB962C8B-B14F-4D97-AF65-F5344CB8AC3E}">
        <p14:creationId xmlns:p14="http://schemas.microsoft.com/office/powerpoint/2010/main" val="34091530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fgeronde rechthoek 39">
            <a:extLst>
              <a:ext uri="{FF2B5EF4-FFF2-40B4-BE49-F238E27FC236}">
                <a16:creationId xmlns:a16="http://schemas.microsoft.com/office/drawing/2014/main" id="{1DA7E508-65AC-48DA-9090-37611174E3EB}"/>
              </a:ext>
            </a:extLst>
          </p:cNvPr>
          <p:cNvSpPr/>
          <p:nvPr/>
        </p:nvSpPr>
        <p:spPr>
          <a:xfrm>
            <a:off x="1684376" y="1880826"/>
            <a:ext cx="3096081" cy="4825999"/>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Nederland</a:t>
            </a:r>
          </a:p>
        </p:txBody>
      </p:sp>
      <p:sp>
        <p:nvSpPr>
          <p:cNvPr id="34" name="Afgeronde rechthoek 45">
            <a:extLst>
              <a:ext uri="{FF2B5EF4-FFF2-40B4-BE49-F238E27FC236}">
                <a16:creationId xmlns:a16="http://schemas.microsoft.com/office/drawing/2014/main" id="{AF22E3BE-12EB-4B89-884A-2CA8BC7D4CF6}"/>
              </a:ext>
            </a:extLst>
          </p:cNvPr>
          <p:cNvSpPr/>
          <p:nvPr/>
        </p:nvSpPr>
        <p:spPr>
          <a:xfrm>
            <a:off x="7457328" y="1893287"/>
            <a:ext cx="3096081" cy="4852952"/>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België</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tussen</a:t>
            </a:r>
            <a:r>
              <a:rPr lang="en-GB" dirty="0"/>
              <a:t> Nederland </a:t>
            </a:r>
            <a:r>
              <a:rPr lang="en-GB" dirty="0" err="1"/>
              <a:t>en</a:t>
            </a:r>
            <a:r>
              <a:rPr lang="en-GB" dirty="0"/>
              <a:t> </a:t>
            </a:r>
            <a:r>
              <a:rPr lang="en-GB" dirty="0" err="1"/>
              <a:t>België</a:t>
            </a:r>
            <a:endParaRPr lang="en-GB" noProof="0" dirty="0"/>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0" y="2841117"/>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IT-INFRASTRUCTUUR</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IT-INFRASTRUCTUUR</a:t>
            </a:r>
          </a:p>
        </p:txBody>
      </p:sp>
      <p:sp>
        <p:nvSpPr>
          <p:cNvPr id="24" name="Afgeronde rechthoek 19">
            <a:extLst>
              <a:ext uri="{FF2B5EF4-FFF2-40B4-BE49-F238E27FC236}">
                <a16:creationId xmlns:a16="http://schemas.microsoft.com/office/drawing/2014/main" id="{B95F0EE2-3403-4C3A-9634-B209D0A9773F}"/>
              </a:ext>
            </a:extLst>
          </p:cNvPr>
          <p:cNvSpPr/>
          <p:nvPr/>
        </p:nvSpPr>
        <p:spPr>
          <a:xfrm>
            <a:off x="1901966" y="2138691"/>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WET- &amp; REGELGEVING</a:t>
            </a:r>
          </a:p>
        </p:txBody>
      </p:sp>
      <p:sp>
        <p:nvSpPr>
          <p:cNvPr id="28" name="Afgeronde rechthoek 21">
            <a:extLst>
              <a:ext uri="{FF2B5EF4-FFF2-40B4-BE49-F238E27FC236}">
                <a16:creationId xmlns:a16="http://schemas.microsoft.com/office/drawing/2014/main" id="{D99356E1-E3FA-40B8-ACD8-48B1793A6024}"/>
              </a:ext>
            </a:extLst>
          </p:cNvPr>
          <p:cNvSpPr/>
          <p:nvPr/>
        </p:nvSpPr>
        <p:spPr>
          <a:xfrm>
            <a:off x="4861882" y="2912560"/>
            <a:ext cx="2511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beleidsafstemming</a:t>
            </a:r>
          </a:p>
        </p:txBody>
      </p:sp>
      <p:sp>
        <p:nvSpPr>
          <p:cNvPr id="29" name="Afgeronde rechthoek 23">
            <a:extLst>
              <a:ext uri="{FF2B5EF4-FFF2-40B4-BE49-F238E27FC236}">
                <a16:creationId xmlns:a16="http://schemas.microsoft.com/office/drawing/2014/main" id="{DF408A33-48EC-480B-9FFF-FD7E78E35736}"/>
              </a:ext>
            </a:extLst>
          </p:cNvPr>
          <p:cNvSpPr/>
          <p:nvPr/>
        </p:nvSpPr>
        <p:spPr>
          <a:xfrm>
            <a:off x="4846292" y="3605162"/>
            <a:ext cx="2542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samenwerking</a:t>
            </a:r>
          </a:p>
        </p:txBody>
      </p:sp>
      <p:sp>
        <p:nvSpPr>
          <p:cNvPr id="30" name="Afgeronde rechthoek 24">
            <a:extLst>
              <a:ext uri="{FF2B5EF4-FFF2-40B4-BE49-F238E27FC236}">
                <a16:creationId xmlns:a16="http://schemas.microsoft.com/office/drawing/2014/main" id="{6F0FBA24-1FCA-4F81-AB58-14ECEACA6763}"/>
              </a:ext>
            </a:extLst>
          </p:cNvPr>
          <p:cNvSpPr/>
          <p:nvPr/>
        </p:nvSpPr>
        <p:spPr>
          <a:xfrm>
            <a:off x="4856986" y="4292413"/>
            <a:ext cx="2542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structuur &amp; inhoud</a:t>
            </a:r>
          </a:p>
        </p:txBody>
      </p:sp>
      <p:sp>
        <p:nvSpPr>
          <p:cNvPr id="31" name="Afgeronde rechthoek 25">
            <a:extLst>
              <a:ext uri="{FF2B5EF4-FFF2-40B4-BE49-F238E27FC236}">
                <a16:creationId xmlns:a16="http://schemas.microsoft.com/office/drawing/2014/main" id="{6E9BBCBF-8AA3-4E64-92CE-4FB9ACA81826}"/>
              </a:ext>
            </a:extLst>
          </p:cNvPr>
          <p:cNvSpPr/>
          <p:nvPr/>
        </p:nvSpPr>
        <p:spPr>
          <a:xfrm>
            <a:off x="4861887" y="4987970"/>
            <a:ext cx="2542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koppelen van systemen</a:t>
            </a:r>
          </a:p>
        </p:txBody>
      </p:sp>
      <p:sp>
        <p:nvSpPr>
          <p:cNvPr id="32" name="Afgeronde rechthoek 26">
            <a:extLst>
              <a:ext uri="{FF2B5EF4-FFF2-40B4-BE49-F238E27FC236}">
                <a16:creationId xmlns:a16="http://schemas.microsoft.com/office/drawing/2014/main" id="{63A0E652-F153-46D6-A0DF-FB4297CC1E48}"/>
              </a:ext>
            </a:extLst>
          </p:cNvPr>
          <p:cNvSpPr/>
          <p:nvPr/>
        </p:nvSpPr>
        <p:spPr>
          <a:xfrm>
            <a:off x="4861887" y="5694321"/>
            <a:ext cx="2542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infrastructuur</a:t>
            </a:r>
          </a:p>
        </p:txBody>
      </p:sp>
      <p:sp>
        <p:nvSpPr>
          <p:cNvPr id="35" name="Afgeronde rechthoek 19">
            <a:extLst>
              <a:ext uri="{FF2B5EF4-FFF2-40B4-BE49-F238E27FC236}">
                <a16:creationId xmlns:a16="http://schemas.microsoft.com/office/drawing/2014/main" id="{783D2E1D-A367-475F-9B13-BA3E586C1D14}"/>
              </a:ext>
            </a:extLst>
          </p:cNvPr>
          <p:cNvSpPr/>
          <p:nvPr/>
        </p:nvSpPr>
        <p:spPr>
          <a:xfrm>
            <a:off x="7680251" y="2135469"/>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a:ln>
                  <a:noFill/>
                </a:ln>
                <a:solidFill>
                  <a:prstClr val="black"/>
                </a:solidFill>
                <a:effectLst/>
                <a:uLnTx/>
                <a:uFillTx/>
                <a:latin typeface="Calibri" panose="020F0502020204030204"/>
                <a:ea typeface="+mn-ea"/>
                <a:cs typeface="+mn-cs"/>
              </a:rPr>
              <a:t>WET- &amp; REGELGEVING</a:t>
            </a:r>
          </a:p>
        </p:txBody>
      </p:sp>
      <p:sp>
        <p:nvSpPr>
          <p:cNvPr id="36" name="Afgeronde rechthoek 21">
            <a:extLst>
              <a:ext uri="{FF2B5EF4-FFF2-40B4-BE49-F238E27FC236}">
                <a16:creationId xmlns:a16="http://schemas.microsoft.com/office/drawing/2014/main" id="{B691DC7E-076F-465C-A906-293B85CBDF22}"/>
              </a:ext>
            </a:extLst>
          </p:cNvPr>
          <p:cNvSpPr/>
          <p:nvPr/>
        </p:nvSpPr>
        <p:spPr>
          <a:xfrm>
            <a:off x="4880372" y="2223307"/>
            <a:ext cx="2511341" cy="439387"/>
          </a:xfrm>
          <a:prstGeom prst="roundRect">
            <a:avLst>
              <a:gd name="adj" fmla="val 50000"/>
            </a:avLst>
          </a:prstGeom>
          <a:solidFill>
            <a:schemeClr val="bg1"/>
          </a:solidFill>
          <a:ln w="25400">
            <a:solidFill>
              <a:srgbClr val="ABCBF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beleidsafstemming</a:t>
            </a:r>
          </a:p>
        </p:txBody>
      </p:sp>
      <p:pic>
        <p:nvPicPr>
          <p:cNvPr id="4" name="Afbeelding 3">
            <a:extLst>
              <a:ext uri="{FF2B5EF4-FFF2-40B4-BE49-F238E27FC236}">
                <a16:creationId xmlns:a16="http://schemas.microsoft.com/office/drawing/2014/main" id="{FFDFDDF1-E2ED-4AAF-AF71-8D1E00E960D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18085" y="1693222"/>
            <a:ext cx="562372" cy="375208"/>
          </a:xfrm>
          <a:prstGeom prst="rect">
            <a:avLst/>
          </a:prstGeom>
        </p:spPr>
      </p:pic>
      <p:pic>
        <p:nvPicPr>
          <p:cNvPr id="7" name="Afbeelding 6">
            <a:extLst>
              <a:ext uri="{FF2B5EF4-FFF2-40B4-BE49-F238E27FC236}">
                <a16:creationId xmlns:a16="http://schemas.microsoft.com/office/drawing/2014/main" id="{CC02E6B9-7BD6-42E9-BF8A-74B6FD43233D}"/>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7485022" y="1703986"/>
            <a:ext cx="562372" cy="375208"/>
          </a:xfrm>
          <a:prstGeom prst="rect">
            <a:avLst/>
          </a:prstGeom>
        </p:spPr>
      </p:pic>
      <p:pic>
        <p:nvPicPr>
          <p:cNvPr id="26" name="Afbeelding 25">
            <a:extLst>
              <a:ext uri="{FF2B5EF4-FFF2-40B4-BE49-F238E27FC236}">
                <a16:creationId xmlns:a16="http://schemas.microsoft.com/office/drawing/2014/main" id="{4FF0B688-10EF-42F3-AC93-8D5DBC20C2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56937" y="6433018"/>
            <a:ext cx="705053" cy="273807"/>
          </a:xfrm>
          <a:prstGeom prst="rect">
            <a:avLst/>
          </a:prstGeom>
        </p:spPr>
      </p:pic>
    </p:spTree>
    <p:extLst>
      <p:ext uri="{BB962C8B-B14F-4D97-AF65-F5344CB8AC3E}">
        <p14:creationId xmlns:p14="http://schemas.microsoft.com/office/powerpoint/2010/main" val="35339011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EC92647E-2CD1-431C-8D29-AAA7C713E994}"/>
              </a:ext>
            </a:extLst>
          </p:cNvPr>
          <p:cNvPicPr>
            <a:picLocks noChangeAspect="1"/>
          </p:cNvPicPr>
          <p:nvPr/>
        </p:nvPicPr>
        <p:blipFill>
          <a:blip r:embed="rId2"/>
          <a:stretch>
            <a:fillRect/>
          </a:stretch>
        </p:blipFill>
        <p:spPr>
          <a:xfrm>
            <a:off x="1704975" y="1632445"/>
            <a:ext cx="8858250" cy="4686300"/>
          </a:xfrm>
          <a:prstGeom prst="rect">
            <a:avLst/>
          </a:prstGeom>
        </p:spPr>
      </p:pic>
      <p:sp>
        <p:nvSpPr>
          <p:cNvPr id="2" name="Tijdelijke aanduiding voor tekst 1">
            <a:extLst>
              <a:ext uri="{FF2B5EF4-FFF2-40B4-BE49-F238E27FC236}">
                <a16:creationId xmlns:a16="http://schemas.microsoft.com/office/drawing/2014/main" id="{70FC227D-7196-42A7-90E3-A10FBB2A4BF1}"/>
              </a:ext>
            </a:extLst>
          </p:cNvPr>
          <p:cNvSpPr>
            <a:spLocks noGrp="1"/>
          </p:cNvSpPr>
          <p:nvPr>
            <p:ph type="body" sz="quarter" idx="10"/>
          </p:nvPr>
        </p:nvSpPr>
        <p:spPr/>
        <p:txBody>
          <a:bodyPr/>
          <a:lstStyle/>
          <a:p>
            <a:r>
              <a:rPr lang="nl-NL" dirty="0"/>
              <a:t>Er zijn vergelijkbare modellen in omloop. Vooral buiten de zorg. In deze sectie relateren we enkele modellen aan het Lagenmodel</a:t>
            </a:r>
          </a:p>
        </p:txBody>
      </p:sp>
      <p:sp>
        <p:nvSpPr>
          <p:cNvPr id="3" name="Titel 2">
            <a:extLst>
              <a:ext uri="{FF2B5EF4-FFF2-40B4-BE49-F238E27FC236}">
                <a16:creationId xmlns:a16="http://schemas.microsoft.com/office/drawing/2014/main" id="{4E4D18ED-EDF4-4F19-88E8-A59A8FF79258}"/>
              </a:ext>
            </a:extLst>
          </p:cNvPr>
          <p:cNvSpPr>
            <a:spLocks noGrp="1"/>
          </p:cNvSpPr>
          <p:nvPr>
            <p:ph type="ctrTitle"/>
          </p:nvPr>
        </p:nvSpPr>
        <p:spPr/>
        <p:txBody>
          <a:bodyPr/>
          <a:lstStyle/>
          <a:p>
            <a:r>
              <a:rPr lang="nl-NL" dirty="0"/>
              <a:t>Lagenmodel gerelateerd aan andere modellen</a:t>
            </a:r>
          </a:p>
        </p:txBody>
      </p:sp>
    </p:spTree>
    <p:extLst>
      <p:ext uri="{BB962C8B-B14F-4D97-AF65-F5344CB8AC3E}">
        <p14:creationId xmlns:p14="http://schemas.microsoft.com/office/powerpoint/2010/main" val="507767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fgeronde rechthoek 39">
            <a:extLst>
              <a:ext uri="{FF2B5EF4-FFF2-40B4-BE49-F238E27FC236}">
                <a16:creationId xmlns:a16="http://schemas.microsoft.com/office/drawing/2014/main" id="{1DA7E508-65AC-48DA-9090-37611174E3EB}"/>
              </a:ext>
            </a:extLst>
          </p:cNvPr>
          <p:cNvSpPr/>
          <p:nvPr/>
        </p:nvSpPr>
        <p:spPr>
          <a:xfrm>
            <a:off x="1697514" y="1920240"/>
            <a:ext cx="3096081" cy="4825999"/>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sz="1600" dirty="0">
                <a:solidFill>
                  <a:schemeClr val="tx1"/>
                </a:solidFill>
              </a:rPr>
              <a:t>land(en) - regio - zorginstelling</a:t>
            </a:r>
          </a:p>
        </p:txBody>
      </p:sp>
      <p:sp>
        <p:nvSpPr>
          <p:cNvPr id="34" name="Afgeronde rechthoek 45">
            <a:extLst>
              <a:ext uri="{FF2B5EF4-FFF2-40B4-BE49-F238E27FC236}">
                <a16:creationId xmlns:a16="http://schemas.microsoft.com/office/drawing/2014/main" id="{AF22E3BE-12EB-4B89-884A-2CA8BC7D4CF6}"/>
              </a:ext>
            </a:extLst>
          </p:cNvPr>
          <p:cNvSpPr/>
          <p:nvPr/>
        </p:nvSpPr>
        <p:spPr>
          <a:xfrm>
            <a:off x="7457328" y="1893287"/>
            <a:ext cx="3096081" cy="4852952"/>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sz="1600" dirty="0">
                <a:solidFill>
                  <a:schemeClr val="tx1"/>
                </a:solidFill>
              </a:rPr>
              <a:t>land(en) - regio - zorginstelling</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a:t>operability - 		</a:t>
            </a:r>
            <a:r>
              <a:rPr lang="en-GB" dirty="0" err="1"/>
              <a:t>ReEIF</a:t>
            </a:r>
            <a:r>
              <a:rPr lang="en-GB" dirty="0"/>
              <a:t> model</a:t>
            </a:r>
            <a:endParaRPr lang="en-GB" noProof="0" dirty="0"/>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0" y="2841117"/>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grpSp>
        <p:nvGrpSpPr>
          <p:cNvPr id="2" name="Groep 1">
            <a:extLst>
              <a:ext uri="{FF2B5EF4-FFF2-40B4-BE49-F238E27FC236}">
                <a16:creationId xmlns:a16="http://schemas.microsoft.com/office/drawing/2014/main" id="{27663D10-112A-4953-BD6F-6FE3293088D0}"/>
              </a:ext>
            </a:extLst>
          </p:cNvPr>
          <p:cNvGrpSpPr/>
          <p:nvPr/>
        </p:nvGrpSpPr>
        <p:grpSpPr>
          <a:xfrm>
            <a:off x="4171803" y="1397523"/>
            <a:ext cx="621792" cy="621792"/>
            <a:chOff x="4171803" y="1500490"/>
            <a:chExt cx="621792" cy="621792"/>
          </a:xfrm>
        </p:grpSpPr>
        <p:sp>
          <p:nvSpPr>
            <p:cNvPr id="54" name="Ovaal 53">
              <a:extLst>
                <a:ext uri="{FF2B5EF4-FFF2-40B4-BE49-F238E27FC236}">
                  <a16:creationId xmlns:a16="http://schemas.microsoft.com/office/drawing/2014/main" id="{9B3C4C7C-E851-ED4B-A8A2-35980925DBAA}"/>
                </a:ext>
              </a:extLst>
            </p:cNvPr>
            <p:cNvSpPr/>
            <p:nvPr/>
          </p:nvSpPr>
          <p:spPr>
            <a:xfrm>
              <a:off x="4171803" y="1500490"/>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356057" y="1675166"/>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 name="Groep 3">
            <a:extLst>
              <a:ext uri="{FF2B5EF4-FFF2-40B4-BE49-F238E27FC236}">
                <a16:creationId xmlns:a16="http://schemas.microsoft.com/office/drawing/2014/main" id="{6F08313B-7A89-4129-8E0D-C914A7462E32}"/>
              </a:ext>
            </a:extLst>
          </p:cNvPr>
          <p:cNvGrpSpPr/>
          <p:nvPr/>
        </p:nvGrpSpPr>
        <p:grpSpPr>
          <a:xfrm>
            <a:off x="9931617" y="1400380"/>
            <a:ext cx="621792" cy="621792"/>
            <a:chOff x="9931617" y="1389909"/>
            <a:chExt cx="621792" cy="621792"/>
          </a:xfrm>
        </p:grpSpPr>
        <p:sp>
          <p:nvSpPr>
            <p:cNvPr id="59" name="Ovaal 58">
              <a:extLst>
                <a:ext uri="{FF2B5EF4-FFF2-40B4-BE49-F238E27FC236}">
                  <a16:creationId xmlns:a16="http://schemas.microsoft.com/office/drawing/2014/main" id="{E52A69FB-6D52-FB47-B3FA-92B004FA48EB}"/>
                </a:ext>
              </a:extLst>
            </p:cNvPr>
            <p:cNvSpPr/>
            <p:nvPr/>
          </p:nvSpPr>
          <p:spPr>
            <a:xfrm>
              <a:off x="9931617" y="1389909"/>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10115871" y="1564585"/>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4" name="Afgeronde rechthoek 19">
            <a:extLst>
              <a:ext uri="{FF2B5EF4-FFF2-40B4-BE49-F238E27FC236}">
                <a16:creationId xmlns:a16="http://schemas.microsoft.com/office/drawing/2014/main" id="{B95F0EE2-3403-4C3A-9634-B209D0A9773F}"/>
              </a:ext>
            </a:extLst>
          </p:cNvPr>
          <p:cNvSpPr/>
          <p:nvPr/>
        </p:nvSpPr>
        <p:spPr>
          <a:xfrm>
            <a:off x="1901966" y="2138691"/>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35" name="Afgeronde rechthoek 19">
            <a:extLst>
              <a:ext uri="{FF2B5EF4-FFF2-40B4-BE49-F238E27FC236}">
                <a16:creationId xmlns:a16="http://schemas.microsoft.com/office/drawing/2014/main" id="{783D2E1D-A367-475F-9B13-BA3E586C1D14}"/>
              </a:ext>
            </a:extLst>
          </p:cNvPr>
          <p:cNvSpPr/>
          <p:nvPr/>
        </p:nvSpPr>
        <p:spPr>
          <a:xfrm>
            <a:off x="7680251" y="2135469"/>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52" name="Afgeronde rechthoek 20">
            <a:extLst>
              <a:ext uri="{FF2B5EF4-FFF2-40B4-BE49-F238E27FC236}">
                <a16:creationId xmlns:a16="http://schemas.microsoft.com/office/drawing/2014/main" id="{609F472D-C44E-4392-8974-3450D955B103}"/>
              </a:ext>
            </a:extLst>
          </p:cNvPr>
          <p:cNvSpPr/>
          <p:nvPr/>
        </p:nvSpPr>
        <p:spPr>
          <a:xfrm rot="16200000">
            <a:off x="-814443" y="3864314"/>
            <a:ext cx="4049224"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PRINCIPES, GOVERNANCE, </a:t>
            </a:r>
            <a:br>
              <a:rPr lang="nl-NL" dirty="0">
                <a:solidFill>
                  <a:schemeClr val="tx1"/>
                </a:solidFill>
              </a:rPr>
            </a:br>
            <a:r>
              <a:rPr lang="nl-NL" dirty="0">
                <a:solidFill>
                  <a:schemeClr val="tx1"/>
                </a:solidFill>
              </a:rPr>
              <a:t>AFSPRAKEN &amp; USE CASES</a:t>
            </a:r>
          </a:p>
        </p:txBody>
      </p:sp>
      <p:sp>
        <p:nvSpPr>
          <p:cNvPr id="53" name="Afgeronde rechthoek 20">
            <a:extLst>
              <a:ext uri="{FF2B5EF4-FFF2-40B4-BE49-F238E27FC236}">
                <a16:creationId xmlns:a16="http://schemas.microsoft.com/office/drawing/2014/main" id="{D81DBFCC-CB0D-4B74-B69A-8CAE299B9816}"/>
              </a:ext>
            </a:extLst>
          </p:cNvPr>
          <p:cNvSpPr/>
          <p:nvPr/>
        </p:nvSpPr>
        <p:spPr>
          <a:xfrm rot="5400000">
            <a:off x="9014142" y="3864314"/>
            <a:ext cx="4049224"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PRINCIPES, GOVERNANCE, </a:t>
            </a:r>
            <a:br>
              <a:rPr lang="nl-NL" dirty="0">
                <a:solidFill>
                  <a:schemeClr val="tx1"/>
                </a:solidFill>
              </a:rPr>
            </a:br>
            <a:r>
              <a:rPr lang="nl-NL" dirty="0">
                <a:solidFill>
                  <a:schemeClr val="tx1"/>
                </a:solidFill>
              </a:rPr>
              <a:t>AFSPRAKEN &amp; USE CASES</a:t>
            </a:r>
          </a:p>
        </p:txBody>
      </p:sp>
      <p:sp>
        <p:nvSpPr>
          <p:cNvPr id="37" name="Afgeronde rechthoek 21">
            <a:extLst>
              <a:ext uri="{FF2B5EF4-FFF2-40B4-BE49-F238E27FC236}">
                <a16:creationId xmlns:a16="http://schemas.microsoft.com/office/drawing/2014/main" id="{6A534754-B174-4892-9E8F-42FF31712B43}"/>
              </a:ext>
            </a:extLst>
          </p:cNvPr>
          <p:cNvSpPr/>
          <p:nvPr/>
        </p:nvSpPr>
        <p:spPr>
          <a:xfrm>
            <a:off x="4861882" y="2912560"/>
            <a:ext cx="2511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beleidsafstemming</a:t>
            </a:r>
          </a:p>
        </p:txBody>
      </p:sp>
      <p:sp>
        <p:nvSpPr>
          <p:cNvPr id="38" name="Afgeronde rechthoek 23">
            <a:extLst>
              <a:ext uri="{FF2B5EF4-FFF2-40B4-BE49-F238E27FC236}">
                <a16:creationId xmlns:a16="http://schemas.microsoft.com/office/drawing/2014/main" id="{370EA25B-2894-4F52-8619-44B2F2A6398C}"/>
              </a:ext>
            </a:extLst>
          </p:cNvPr>
          <p:cNvSpPr/>
          <p:nvPr/>
        </p:nvSpPr>
        <p:spPr>
          <a:xfrm>
            <a:off x="4846292" y="3605162"/>
            <a:ext cx="2542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samenwerking</a:t>
            </a:r>
          </a:p>
        </p:txBody>
      </p:sp>
      <p:sp>
        <p:nvSpPr>
          <p:cNvPr id="39" name="Afgeronde rechthoek 24">
            <a:extLst>
              <a:ext uri="{FF2B5EF4-FFF2-40B4-BE49-F238E27FC236}">
                <a16:creationId xmlns:a16="http://schemas.microsoft.com/office/drawing/2014/main" id="{11F50355-1A71-4E77-8667-CDFCD428194A}"/>
              </a:ext>
            </a:extLst>
          </p:cNvPr>
          <p:cNvSpPr/>
          <p:nvPr/>
        </p:nvSpPr>
        <p:spPr>
          <a:xfrm>
            <a:off x="4856986" y="4292413"/>
            <a:ext cx="2542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structuur &amp; inhoud</a:t>
            </a:r>
          </a:p>
        </p:txBody>
      </p:sp>
      <p:sp>
        <p:nvSpPr>
          <p:cNvPr id="40" name="Afgeronde rechthoek 25">
            <a:extLst>
              <a:ext uri="{FF2B5EF4-FFF2-40B4-BE49-F238E27FC236}">
                <a16:creationId xmlns:a16="http://schemas.microsoft.com/office/drawing/2014/main" id="{9816E1E3-BE41-481B-80A0-7766D1CE9000}"/>
              </a:ext>
            </a:extLst>
          </p:cNvPr>
          <p:cNvSpPr/>
          <p:nvPr/>
        </p:nvSpPr>
        <p:spPr>
          <a:xfrm>
            <a:off x="4861887" y="4987970"/>
            <a:ext cx="2542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koppelen van systemen</a:t>
            </a:r>
          </a:p>
        </p:txBody>
      </p:sp>
      <p:sp>
        <p:nvSpPr>
          <p:cNvPr id="46" name="Afgeronde rechthoek 26">
            <a:extLst>
              <a:ext uri="{FF2B5EF4-FFF2-40B4-BE49-F238E27FC236}">
                <a16:creationId xmlns:a16="http://schemas.microsoft.com/office/drawing/2014/main" id="{094A5BAD-54FC-4225-AA5F-1044712AE09C}"/>
              </a:ext>
            </a:extLst>
          </p:cNvPr>
          <p:cNvSpPr/>
          <p:nvPr/>
        </p:nvSpPr>
        <p:spPr>
          <a:xfrm>
            <a:off x="4861887" y="5694321"/>
            <a:ext cx="2542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infrastructuur</a:t>
            </a:r>
          </a:p>
        </p:txBody>
      </p:sp>
      <p:sp>
        <p:nvSpPr>
          <p:cNvPr id="58" name="Afgeronde rechthoek 21">
            <a:extLst>
              <a:ext uri="{FF2B5EF4-FFF2-40B4-BE49-F238E27FC236}">
                <a16:creationId xmlns:a16="http://schemas.microsoft.com/office/drawing/2014/main" id="{27CBCBCC-87FA-430E-894D-92B396EDFD5A}"/>
              </a:ext>
            </a:extLst>
          </p:cNvPr>
          <p:cNvSpPr/>
          <p:nvPr/>
        </p:nvSpPr>
        <p:spPr>
          <a:xfrm>
            <a:off x="4880372" y="2223307"/>
            <a:ext cx="2511341" cy="439387"/>
          </a:xfrm>
          <a:prstGeom prst="roundRect">
            <a:avLst>
              <a:gd name="adj" fmla="val 50000"/>
            </a:avLst>
          </a:prstGeom>
          <a:solidFill>
            <a:schemeClr val="bg1"/>
          </a:solidFill>
          <a:ln w="25400">
            <a:solidFill>
              <a:srgbClr val="ABCBF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beleidsafstemming</a:t>
            </a:r>
          </a:p>
        </p:txBody>
      </p:sp>
      <p:pic>
        <p:nvPicPr>
          <p:cNvPr id="63" name="Afbeelding 62">
            <a:extLst>
              <a:ext uri="{FF2B5EF4-FFF2-40B4-BE49-F238E27FC236}">
                <a16:creationId xmlns:a16="http://schemas.microsoft.com/office/drawing/2014/main" id="{D54EAF53-FE0A-4D89-8E4D-8CEACD5939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6937" y="6433018"/>
            <a:ext cx="705053" cy="273807"/>
          </a:xfrm>
          <a:prstGeom prst="rect">
            <a:avLst/>
          </a:prstGeom>
        </p:spPr>
      </p:pic>
    </p:spTree>
    <p:extLst>
      <p:ext uri="{BB962C8B-B14F-4D97-AF65-F5344CB8AC3E}">
        <p14:creationId xmlns:p14="http://schemas.microsoft.com/office/powerpoint/2010/main" val="1082668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Afbeelding 24">
            <a:extLst>
              <a:ext uri="{FF2B5EF4-FFF2-40B4-BE49-F238E27FC236}">
                <a16:creationId xmlns:a16="http://schemas.microsoft.com/office/drawing/2014/main" id="{FACA13B3-DF17-463A-9CC9-03D4A548E65D}"/>
              </a:ext>
            </a:extLst>
          </p:cNvPr>
          <p:cNvPicPr>
            <a:picLocks noChangeAspect="1"/>
          </p:cNvPicPr>
          <p:nvPr/>
        </p:nvPicPr>
        <p:blipFill rotWithShape="1">
          <a:blip r:embed="rId3"/>
          <a:srcRect b="4025"/>
          <a:stretch/>
        </p:blipFill>
        <p:spPr>
          <a:xfrm>
            <a:off x="6207760" y="1639437"/>
            <a:ext cx="4376281" cy="4545256"/>
          </a:xfrm>
          <a:prstGeom prst="rect">
            <a:avLst/>
          </a:prstGeom>
        </p:spPr>
      </p:pic>
      <p:cxnSp>
        <p:nvCxnSpPr>
          <p:cNvPr id="38" name="Rechte verbindingslijn 37">
            <a:extLst>
              <a:ext uri="{FF2B5EF4-FFF2-40B4-BE49-F238E27FC236}">
                <a16:creationId xmlns:a16="http://schemas.microsoft.com/office/drawing/2014/main" id="{59E24AC6-EBCA-4657-8D8C-01D1D84462A8}"/>
              </a:ext>
            </a:extLst>
          </p:cNvPr>
          <p:cNvCxnSpPr>
            <a:cxnSpLocks/>
          </p:cNvCxnSpPr>
          <p:nvPr/>
        </p:nvCxnSpPr>
        <p:spPr>
          <a:xfrm flipV="1">
            <a:off x="1289129" y="2177311"/>
            <a:ext cx="5519455" cy="611264"/>
          </a:xfrm>
          <a:prstGeom prst="line">
            <a:avLst/>
          </a:prstGeom>
          <a:ln w="76200" cap="flat" cmpd="sng" algn="ctr">
            <a:solidFill>
              <a:srgbClr val="ABCBFB"/>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NORA</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4" name="Rechte verbindingslijn 33">
            <a:extLst>
              <a:ext uri="{FF2B5EF4-FFF2-40B4-BE49-F238E27FC236}">
                <a16:creationId xmlns:a16="http://schemas.microsoft.com/office/drawing/2014/main" id="{B2014CA5-FC4B-43A1-A5CA-58C12F22B6CD}"/>
              </a:ext>
            </a:extLst>
          </p:cNvPr>
          <p:cNvCxnSpPr>
            <a:cxnSpLocks/>
          </p:cNvCxnSpPr>
          <p:nvPr/>
        </p:nvCxnSpPr>
        <p:spPr>
          <a:xfrm flipV="1">
            <a:off x="4603778" y="3418541"/>
            <a:ext cx="1695422" cy="411875"/>
          </a:xfrm>
          <a:prstGeom prst="line">
            <a:avLst/>
          </a:prstGeom>
          <a:ln w="76200" cap="flat" cmpd="sng" algn="ctr">
            <a:solidFill>
              <a:srgbClr val="F5C9A8"/>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a:cxnSpLocks/>
          </p:cNvCxnSpPr>
          <p:nvPr/>
        </p:nvCxnSpPr>
        <p:spPr>
          <a:xfrm flipV="1">
            <a:off x="4603778" y="4110079"/>
            <a:ext cx="1969742" cy="406421"/>
          </a:xfrm>
          <a:prstGeom prst="line">
            <a:avLst/>
          </a:prstGeom>
          <a:ln w="76200" cap="flat" cmpd="sng" algn="ctr">
            <a:solidFill>
              <a:srgbClr val="F8F85A"/>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a:cxnSpLocks/>
          </p:cNvCxnSpPr>
          <p:nvPr/>
        </p:nvCxnSpPr>
        <p:spPr>
          <a:xfrm flipV="1">
            <a:off x="4610556" y="4918362"/>
            <a:ext cx="2054404" cy="284860"/>
          </a:xfrm>
          <a:prstGeom prst="line">
            <a:avLst/>
          </a:prstGeom>
          <a:ln w="76200" cap="flat" cmpd="sng" algn="ctr">
            <a:solidFill>
              <a:srgbClr val="B1CE59"/>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a:cxnSpLocks/>
          </p:cNvCxnSpPr>
          <p:nvPr/>
        </p:nvCxnSpPr>
        <p:spPr>
          <a:xfrm flipV="1">
            <a:off x="4610556" y="5884341"/>
            <a:ext cx="1962964" cy="1"/>
          </a:xfrm>
          <a:prstGeom prst="line">
            <a:avLst/>
          </a:prstGeom>
          <a:ln w="76200">
            <a:solidFill>
              <a:srgbClr val="63CD4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Afgeronde rechthoek 19">
            <a:extLst>
              <a:ext uri="{FF2B5EF4-FFF2-40B4-BE49-F238E27FC236}">
                <a16:creationId xmlns:a16="http://schemas.microsoft.com/office/drawing/2014/main" id="{A47D9BF2-D61F-4019-9799-6D45D81CA6D0}"/>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WET- &amp; REGELGEVING</a:t>
            </a:r>
          </a:p>
        </p:txBody>
      </p:sp>
      <p:sp>
        <p:nvSpPr>
          <p:cNvPr id="24" name="Afgeronde rechthoek 20">
            <a:extLst>
              <a:ext uri="{FF2B5EF4-FFF2-40B4-BE49-F238E27FC236}">
                <a16:creationId xmlns:a16="http://schemas.microsoft.com/office/drawing/2014/main" id="{86943843-7022-47FA-8DDF-061630719FBB}"/>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BEVEILIGING</a:t>
            </a:r>
          </a:p>
        </p:txBody>
      </p:sp>
      <p:cxnSp>
        <p:nvCxnSpPr>
          <p:cNvPr id="33" name="Rechte verbindingslijn 32">
            <a:extLst>
              <a:ext uri="{FF2B5EF4-FFF2-40B4-BE49-F238E27FC236}">
                <a16:creationId xmlns:a16="http://schemas.microsoft.com/office/drawing/2014/main" id="{8AAF1FAD-38D8-4AE6-AD3D-51C6FE17C219}"/>
              </a:ext>
            </a:extLst>
          </p:cNvPr>
          <p:cNvCxnSpPr>
            <a:cxnSpLocks/>
          </p:cNvCxnSpPr>
          <p:nvPr/>
        </p:nvCxnSpPr>
        <p:spPr>
          <a:xfrm flipV="1">
            <a:off x="4610556" y="3089060"/>
            <a:ext cx="1962964" cy="53609"/>
          </a:xfrm>
          <a:prstGeom prst="line">
            <a:avLst/>
          </a:prstGeom>
          <a:ln w="76200" cap="flat" cmpd="sng" algn="ctr">
            <a:solidFill>
              <a:srgbClr val="F2B38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26" name="Afbeelding 25">
            <a:extLst>
              <a:ext uri="{FF2B5EF4-FFF2-40B4-BE49-F238E27FC236}">
                <a16:creationId xmlns:a16="http://schemas.microsoft.com/office/drawing/2014/main" id="{A54FD9BF-2D28-4546-BF8B-AAEEBDAB21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27847" y="6454899"/>
            <a:ext cx="705053" cy="273807"/>
          </a:xfrm>
          <a:prstGeom prst="rect">
            <a:avLst/>
          </a:prstGeom>
        </p:spPr>
      </p:pic>
    </p:spTree>
    <p:extLst>
      <p:ext uri="{BB962C8B-B14F-4D97-AF65-F5344CB8AC3E}">
        <p14:creationId xmlns:p14="http://schemas.microsoft.com/office/powerpoint/2010/main" val="12740294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a:extLst>
              <a:ext uri="{FF2B5EF4-FFF2-40B4-BE49-F238E27FC236}">
                <a16:creationId xmlns:a16="http://schemas.microsoft.com/office/drawing/2014/main" id="{889FFE6A-A7A5-4B47-8555-2C09C42028A1}"/>
              </a:ext>
            </a:extLst>
          </p:cNvPr>
          <p:cNvPicPr>
            <a:picLocks noChangeAspect="1"/>
          </p:cNvPicPr>
          <p:nvPr/>
        </p:nvPicPr>
        <p:blipFill rotWithShape="1">
          <a:blip r:embed="rId3"/>
          <a:srcRect b="5762"/>
          <a:stretch/>
        </p:blipFill>
        <p:spPr>
          <a:xfrm>
            <a:off x="6370320" y="561523"/>
            <a:ext cx="4655042" cy="5947526"/>
          </a:xfrm>
          <a:prstGeom prst="rect">
            <a:avLst/>
          </a:prstGeom>
        </p:spPr>
      </p:pic>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TOGAF</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4" name="Rechte verbindingslijn 33">
            <a:extLst>
              <a:ext uri="{FF2B5EF4-FFF2-40B4-BE49-F238E27FC236}">
                <a16:creationId xmlns:a16="http://schemas.microsoft.com/office/drawing/2014/main" id="{B2014CA5-FC4B-43A1-A5CA-58C12F22B6CD}"/>
              </a:ext>
            </a:extLst>
          </p:cNvPr>
          <p:cNvCxnSpPr>
            <a:cxnSpLocks/>
          </p:cNvCxnSpPr>
          <p:nvPr/>
        </p:nvCxnSpPr>
        <p:spPr>
          <a:xfrm flipV="1">
            <a:off x="4603778" y="3248182"/>
            <a:ext cx="4834862" cy="582235"/>
          </a:xfrm>
          <a:prstGeom prst="line">
            <a:avLst/>
          </a:prstGeom>
          <a:ln w="76200" cap="flat" cmpd="sng" algn="ctr">
            <a:solidFill>
              <a:srgbClr val="F5C9A8"/>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a:cxnSpLocks/>
          </p:cNvCxnSpPr>
          <p:nvPr/>
        </p:nvCxnSpPr>
        <p:spPr>
          <a:xfrm flipV="1">
            <a:off x="4603778" y="4338320"/>
            <a:ext cx="5261582" cy="178181"/>
          </a:xfrm>
          <a:prstGeom prst="line">
            <a:avLst/>
          </a:prstGeom>
          <a:ln w="76200" cap="flat" cmpd="sng" algn="ctr">
            <a:solidFill>
              <a:srgbClr val="F8F85A"/>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a:cxnSpLocks/>
          </p:cNvCxnSpPr>
          <p:nvPr/>
        </p:nvCxnSpPr>
        <p:spPr>
          <a:xfrm flipV="1">
            <a:off x="4610556" y="4516501"/>
            <a:ext cx="5254804" cy="686721"/>
          </a:xfrm>
          <a:prstGeom prst="line">
            <a:avLst/>
          </a:prstGeom>
          <a:ln w="76200" cap="flat" cmpd="sng" algn="ctr">
            <a:solidFill>
              <a:srgbClr val="B1CE59"/>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a:cxnSpLocks/>
          </p:cNvCxnSpPr>
          <p:nvPr/>
        </p:nvCxnSpPr>
        <p:spPr>
          <a:xfrm flipV="1">
            <a:off x="4610556" y="5493155"/>
            <a:ext cx="5051604" cy="391188"/>
          </a:xfrm>
          <a:prstGeom prst="line">
            <a:avLst/>
          </a:prstGeom>
          <a:ln w="76200">
            <a:solidFill>
              <a:srgbClr val="63CD4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Afgeronde rechthoek 19">
            <a:extLst>
              <a:ext uri="{FF2B5EF4-FFF2-40B4-BE49-F238E27FC236}">
                <a16:creationId xmlns:a16="http://schemas.microsoft.com/office/drawing/2014/main" id="{A47D9BF2-D61F-4019-9799-6D45D81CA6D0}"/>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WET- &amp; REGELGEVING</a:t>
            </a:r>
          </a:p>
        </p:txBody>
      </p:sp>
      <p:sp>
        <p:nvSpPr>
          <p:cNvPr id="24" name="Afgeronde rechthoek 20">
            <a:extLst>
              <a:ext uri="{FF2B5EF4-FFF2-40B4-BE49-F238E27FC236}">
                <a16:creationId xmlns:a16="http://schemas.microsoft.com/office/drawing/2014/main" id="{86943843-7022-47FA-8DDF-061630719FBB}"/>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BEVEILIGING</a:t>
            </a:r>
          </a:p>
        </p:txBody>
      </p:sp>
      <p:cxnSp>
        <p:nvCxnSpPr>
          <p:cNvPr id="33" name="Rechte verbindingslijn 32">
            <a:extLst>
              <a:ext uri="{FF2B5EF4-FFF2-40B4-BE49-F238E27FC236}">
                <a16:creationId xmlns:a16="http://schemas.microsoft.com/office/drawing/2014/main" id="{8AAF1FAD-38D8-4AE6-AD3D-51C6FE17C219}"/>
              </a:ext>
            </a:extLst>
          </p:cNvPr>
          <p:cNvCxnSpPr>
            <a:cxnSpLocks/>
          </p:cNvCxnSpPr>
          <p:nvPr/>
        </p:nvCxnSpPr>
        <p:spPr>
          <a:xfrm flipV="1">
            <a:off x="4610556" y="3128865"/>
            <a:ext cx="4563924" cy="13805"/>
          </a:xfrm>
          <a:prstGeom prst="line">
            <a:avLst/>
          </a:prstGeom>
          <a:ln w="76200" cap="flat" cmpd="sng" algn="ctr">
            <a:solidFill>
              <a:srgbClr val="F2B38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pic>
        <p:nvPicPr>
          <p:cNvPr id="25" name="Afbeelding 24">
            <a:extLst>
              <a:ext uri="{FF2B5EF4-FFF2-40B4-BE49-F238E27FC236}">
                <a16:creationId xmlns:a16="http://schemas.microsoft.com/office/drawing/2014/main" id="{F682AD01-3365-4212-A1C1-8EFAFA9833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9737" y="6480190"/>
            <a:ext cx="705053" cy="273807"/>
          </a:xfrm>
          <a:prstGeom prst="rect">
            <a:avLst/>
          </a:prstGeom>
        </p:spPr>
      </p:pic>
    </p:spTree>
    <p:extLst>
      <p:ext uri="{BB962C8B-B14F-4D97-AF65-F5344CB8AC3E}">
        <p14:creationId xmlns:p14="http://schemas.microsoft.com/office/powerpoint/2010/main" val="3171723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904D974-5BA1-4BD1-BEE0-6A9232DE9755}"/>
              </a:ext>
            </a:extLst>
          </p:cNvPr>
          <p:cNvPicPr>
            <a:picLocks noChangeAspect="1"/>
          </p:cNvPicPr>
          <p:nvPr/>
        </p:nvPicPr>
        <p:blipFill>
          <a:blip r:embed="rId2"/>
          <a:stretch>
            <a:fillRect/>
          </a:stretch>
        </p:blipFill>
        <p:spPr>
          <a:xfrm>
            <a:off x="1704975" y="1632445"/>
            <a:ext cx="8858250" cy="4686300"/>
          </a:xfrm>
          <a:prstGeom prst="rect">
            <a:avLst/>
          </a:prstGeom>
        </p:spPr>
      </p:pic>
      <p:sp>
        <p:nvSpPr>
          <p:cNvPr id="3" name="Titel 2">
            <a:extLst>
              <a:ext uri="{FF2B5EF4-FFF2-40B4-BE49-F238E27FC236}">
                <a16:creationId xmlns:a16="http://schemas.microsoft.com/office/drawing/2014/main" id="{758E3E82-24BA-4E26-9941-0EC105A6E0A7}"/>
              </a:ext>
            </a:extLst>
          </p:cNvPr>
          <p:cNvSpPr>
            <a:spLocks noGrp="1"/>
          </p:cNvSpPr>
          <p:nvPr>
            <p:ph type="ctrTitle"/>
          </p:nvPr>
        </p:nvSpPr>
        <p:spPr>
          <a:xfrm>
            <a:off x="914400" y="1125539"/>
            <a:ext cx="9724913" cy="1013813"/>
          </a:xfrm>
        </p:spPr>
        <p:txBody>
          <a:bodyPr/>
          <a:lstStyle/>
          <a:p>
            <a:r>
              <a:rPr lang="nl-NL" dirty="0"/>
              <a:t>Vertalingen van het Lagenmodel</a:t>
            </a:r>
          </a:p>
        </p:txBody>
      </p:sp>
      <p:sp>
        <p:nvSpPr>
          <p:cNvPr id="2" name="Tijdelijke aanduiding voor tekst 1">
            <a:extLst>
              <a:ext uri="{FF2B5EF4-FFF2-40B4-BE49-F238E27FC236}">
                <a16:creationId xmlns:a16="http://schemas.microsoft.com/office/drawing/2014/main" id="{F9CA982B-A533-4ABA-84E7-464F618D031A}"/>
              </a:ext>
            </a:extLst>
          </p:cNvPr>
          <p:cNvSpPr>
            <a:spLocks noGrp="1"/>
          </p:cNvSpPr>
          <p:nvPr>
            <p:ph type="body" sz="quarter" idx="10"/>
          </p:nvPr>
        </p:nvSpPr>
        <p:spPr>
          <a:xfrm>
            <a:off x="914400" y="2139351"/>
            <a:ext cx="10439400" cy="4044950"/>
          </a:xfrm>
        </p:spPr>
        <p:txBody>
          <a:bodyPr/>
          <a:lstStyle/>
          <a:p>
            <a:endParaRPr lang="nl-NL" dirty="0"/>
          </a:p>
        </p:txBody>
      </p:sp>
    </p:spTree>
    <p:extLst>
      <p:ext uri="{BB962C8B-B14F-4D97-AF65-F5344CB8AC3E}">
        <p14:creationId xmlns:p14="http://schemas.microsoft.com/office/powerpoint/2010/main" val="1788931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AEEB27C5-6550-4AD0-8BCD-AE9E7D912E6B}"/>
              </a:ext>
            </a:extLst>
          </p:cNvPr>
          <p:cNvPicPr>
            <a:picLocks noChangeAspect="1"/>
          </p:cNvPicPr>
          <p:nvPr/>
        </p:nvPicPr>
        <p:blipFill>
          <a:blip r:embed="rId2"/>
          <a:stretch>
            <a:fillRect/>
          </a:stretch>
        </p:blipFill>
        <p:spPr>
          <a:xfrm>
            <a:off x="1704975" y="1632445"/>
            <a:ext cx="8858250" cy="4686300"/>
          </a:xfrm>
          <a:prstGeom prst="rect">
            <a:avLst/>
          </a:prstGeom>
        </p:spPr>
      </p:pic>
      <p:sp>
        <p:nvSpPr>
          <p:cNvPr id="2" name="Tijdelijke aanduiding voor tekst 1">
            <a:extLst>
              <a:ext uri="{FF2B5EF4-FFF2-40B4-BE49-F238E27FC236}">
                <a16:creationId xmlns:a16="http://schemas.microsoft.com/office/drawing/2014/main" id="{BA2318B4-F799-47FB-8BB2-0C3E92138B41}"/>
              </a:ext>
            </a:extLst>
          </p:cNvPr>
          <p:cNvSpPr>
            <a:spLocks noGrp="1"/>
          </p:cNvSpPr>
          <p:nvPr>
            <p:ph type="body" sz="quarter" idx="10"/>
          </p:nvPr>
        </p:nvSpPr>
        <p:spPr/>
        <p:txBody>
          <a:bodyPr vert="horz" lIns="91440" tIns="45720" rIns="91440" bIns="45720" rtlCol="0" anchor="t">
            <a:normAutofit/>
          </a:bodyPr>
          <a:lstStyle/>
          <a:p>
            <a:r>
              <a:rPr lang="nl-NL" dirty="0"/>
              <a:t>Het Lagenmodel uitgelegd in enkele dia’s. In de notitie staat bij elke dia een uitgebreide beschrijving.</a:t>
            </a:r>
          </a:p>
          <a:p>
            <a:r>
              <a:rPr lang="nl-NL" dirty="0"/>
              <a:t>Het rapport </a:t>
            </a:r>
            <a:r>
              <a:rPr lang="nl-NL" dirty="0">
                <a:cs typeface="Calibri"/>
              </a:rPr>
              <a:t>'</a:t>
            </a:r>
            <a:r>
              <a:rPr lang="nl-NL" dirty="0">
                <a:cs typeface="Calibri"/>
                <a:hlinkClick r:id="rId3"/>
              </a:rPr>
              <a:t>Elektronische informatie voor gezondheid en zorg</a:t>
            </a:r>
            <a:r>
              <a:rPr lang="nl-NL" dirty="0">
                <a:cs typeface="Calibri"/>
              </a:rPr>
              <a:t>' Hoe worden we daar beter van? wordt het Lagenmodel toegelicht.</a:t>
            </a:r>
          </a:p>
          <a:p>
            <a:endParaRPr lang="nl-NL" dirty="0"/>
          </a:p>
        </p:txBody>
      </p:sp>
      <p:sp>
        <p:nvSpPr>
          <p:cNvPr id="3" name="Titel 2">
            <a:extLst>
              <a:ext uri="{FF2B5EF4-FFF2-40B4-BE49-F238E27FC236}">
                <a16:creationId xmlns:a16="http://schemas.microsoft.com/office/drawing/2014/main" id="{439D5C8F-B86F-40A5-A837-DC741CC9DF21}"/>
              </a:ext>
            </a:extLst>
          </p:cNvPr>
          <p:cNvSpPr>
            <a:spLocks noGrp="1"/>
          </p:cNvSpPr>
          <p:nvPr>
            <p:ph type="ctrTitle"/>
          </p:nvPr>
        </p:nvSpPr>
        <p:spPr/>
        <p:txBody>
          <a:bodyPr/>
          <a:lstStyle/>
          <a:p>
            <a:r>
              <a:rPr lang="nl-NL" dirty="0"/>
              <a:t>Het Lagenmodel</a:t>
            </a:r>
          </a:p>
        </p:txBody>
      </p:sp>
    </p:spTree>
    <p:extLst>
      <p:ext uri="{BB962C8B-B14F-4D97-AF65-F5344CB8AC3E}">
        <p14:creationId xmlns:p14="http://schemas.microsoft.com/office/powerpoint/2010/main" val="1424221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Intra</a:t>
            </a:r>
            <a:r>
              <a:rPr lang="en-GB" dirty="0"/>
              <a:t>operability (English)</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3038634" y="234173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Healthcare Provider</a:t>
            </a:r>
          </a:p>
        </p:txBody>
      </p:sp>
      <p:sp>
        <p:nvSpPr>
          <p:cNvPr id="54" name="Ovaal 53">
            <a:extLst>
              <a:ext uri="{FF2B5EF4-FFF2-40B4-BE49-F238E27FC236}">
                <a16:creationId xmlns:a16="http://schemas.microsoft.com/office/drawing/2014/main" id="{9B3C4C7C-E851-ED4B-A8A2-35980925DBAA}"/>
              </a:ext>
            </a:extLst>
          </p:cNvPr>
          <p:cNvSpPr/>
          <p:nvPr/>
        </p:nvSpPr>
        <p:spPr>
          <a:xfrm>
            <a:off x="5230342" y="181415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5414596" y="198883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8" name="Afgeronde rechthoek 21">
            <a:extLst>
              <a:ext uri="{FF2B5EF4-FFF2-40B4-BE49-F238E27FC236}">
                <a16:creationId xmlns:a16="http://schemas.microsoft.com/office/drawing/2014/main" id="{DB4D9C68-5A4F-4094-AE1E-BA524B108F5C}"/>
              </a:ext>
            </a:extLst>
          </p:cNvPr>
          <p:cNvSpPr/>
          <p:nvPr/>
        </p:nvSpPr>
        <p:spPr>
          <a:xfrm>
            <a:off x="6513758" y="2615029"/>
            <a:ext cx="3307624" cy="567595"/>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solidFill>
                  <a:schemeClr val="tx1"/>
                </a:solidFill>
              </a:rPr>
              <a:t>Decision</a:t>
            </a:r>
            <a:r>
              <a:rPr lang="nl-NL" dirty="0">
                <a:solidFill>
                  <a:schemeClr val="tx1"/>
                </a:solidFill>
              </a:rPr>
              <a:t> makers</a:t>
            </a:r>
          </a:p>
        </p:txBody>
      </p:sp>
      <p:sp>
        <p:nvSpPr>
          <p:cNvPr id="29" name="Afgeronde rechthoek 23">
            <a:extLst>
              <a:ext uri="{FF2B5EF4-FFF2-40B4-BE49-F238E27FC236}">
                <a16:creationId xmlns:a16="http://schemas.microsoft.com/office/drawing/2014/main" id="{B8BB88A4-1D91-4D96-A5B8-B1D7A7032816}"/>
              </a:ext>
            </a:extLst>
          </p:cNvPr>
          <p:cNvSpPr/>
          <p:nvPr/>
        </p:nvSpPr>
        <p:spPr>
          <a:xfrm>
            <a:off x="6513758" y="3296806"/>
            <a:ext cx="3307624" cy="579537"/>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solidFill>
                  <a:schemeClr val="tx1"/>
                </a:solidFill>
              </a:rPr>
              <a:t>Caregivers</a:t>
            </a:r>
            <a:r>
              <a:rPr lang="nl-NL" dirty="0">
                <a:solidFill>
                  <a:schemeClr val="tx1"/>
                </a:solidFill>
              </a:rPr>
              <a:t>, </a:t>
            </a:r>
            <a:r>
              <a:rPr lang="nl-NL" dirty="0" err="1">
                <a:solidFill>
                  <a:schemeClr val="tx1"/>
                </a:solidFill>
              </a:rPr>
              <a:t>Patients</a:t>
            </a:r>
            <a:endParaRPr lang="nl-NL" dirty="0">
              <a:solidFill>
                <a:schemeClr val="tx1"/>
              </a:solidFill>
            </a:endParaRPr>
          </a:p>
        </p:txBody>
      </p:sp>
      <p:sp>
        <p:nvSpPr>
          <p:cNvPr id="30" name="Afgeronde rechthoek 24">
            <a:extLst>
              <a:ext uri="{FF2B5EF4-FFF2-40B4-BE49-F238E27FC236}">
                <a16:creationId xmlns:a16="http://schemas.microsoft.com/office/drawing/2014/main" id="{B2F02A43-3498-411F-800F-19309468659C}"/>
              </a:ext>
            </a:extLst>
          </p:cNvPr>
          <p:cNvSpPr/>
          <p:nvPr/>
        </p:nvSpPr>
        <p:spPr>
          <a:xfrm>
            <a:off x="6513758" y="3991665"/>
            <a:ext cx="3307624" cy="567595"/>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solidFill>
                  <a:schemeClr val="tx1"/>
                </a:solidFill>
              </a:rPr>
              <a:t>Caregivers</a:t>
            </a:r>
            <a:r>
              <a:rPr lang="nl-NL" dirty="0">
                <a:solidFill>
                  <a:schemeClr val="tx1"/>
                </a:solidFill>
              </a:rPr>
              <a:t>, </a:t>
            </a:r>
            <a:r>
              <a:rPr lang="nl-NL" dirty="0" err="1">
                <a:solidFill>
                  <a:schemeClr val="tx1"/>
                </a:solidFill>
              </a:rPr>
              <a:t>Informatics</a:t>
            </a:r>
            <a:endParaRPr lang="nl-NL" dirty="0">
              <a:solidFill>
                <a:schemeClr val="tx1"/>
              </a:solidFill>
            </a:endParaRPr>
          </a:p>
        </p:txBody>
      </p:sp>
      <p:sp>
        <p:nvSpPr>
          <p:cNvPr id="31" name="Afgeronde rechthoek 25">
            <a:extLst>
              <a:ext uri="{FF2B5EF4-FFF2-40B4-BE49-F238E27FC236}">
                <a16:creationId xmlns:a16="http://schemas.microsoft.com/office/drawing/2014/main" id="{CA889D3F-2557-4EED-99AD-9ECD4FCA26DA}"/>
              </a:ext>
            </a:extLst>
          </p:cNvPr>
          <p:cNvSpPr/>
          <p:nvPr/>
        </p:nvSpPr>
        <p:spPr>
          <a:xfrm>
            <a:off x="6513758" y="4675584"/>
            <a:ext cx="3307624" cy="567595"/>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solidFill>
                  <a:schemeClr val="tx1"/>
                </a:solidFill>
              </a:rPr>
              <a:t>Informatics</a:t>
            </a:r>
            <a:r>
              <a:rPr lang="nl-NL" dirty="0">
                <a:solidFill>
                  <a:schemeClr val="tx1"/>
                </a:solidFill>
              </a:rPr>
              <a:t>, IT-staff</a:t>
            </a:r>
          </a:p>
        </p:txBody>
      </p:sp>
      <p:sp>
        <p:nvSpPr>
          <p:cNvPr id="32" name="Afgeronde rechthoek 26">
            <a:extLst>
              <a:ext uri="{FF2B5EF4-FFF2-40B4-BE49-F238E27FC236}">
                <a16:creationId xmlns:a16="http://schemas.microsoft.com/office/drawing/2014/main" id="{284740F0-BDC5-4EEB-900C-0E1DF29EBC69}"/>
              </a:ext>
            </a:extLst>
          </p:cNvPr>
          <p:cNvSpPr/>
          <p:nvPr/>
        </p:nvSpPr>
        <p:spPr>
          <a:xfrm>
            <a:off x="6499888" y="5359501"/>
            <a:ext cx="3307624" cy="567595"/>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IT-Staff</a:t>
            </a:r>
          </a:p>
        </p:txBody>
      </p:sp>
      <p:cxnSp>
        <p:nvCxnSpPr>
          <p:cNvPr id="33" name="Rechte verbindingslijn 32">
            <a:extLst>
              <a:ext uri="{FF2B5EF4-FFF2-40B4-BE49-F238E27FC236}">
                <a16:creationId xmlns:a16="http://schemas.microsoft.com/office/drawing/2014/main" id="{8AAF1FAD-38D8-4AE6-AD3D-51C6FE17C219}"/>
              </a:ext>
            </a:extLst>
          </p:cNvPr>
          <p:cNvCxnSpPr>
            <a:endCxn id="28" idx="1"/>
          </p:cNvCxnSpPr>
          <p:nvPr/>
        </p:nvCxnSpPr>
        <p:spPr>
          <a:xfrm flipV="1">
            <a:off x="5951676" y="2898827"/>
            <a:ext cx="562082" cy="1"/>
          </a:xfrm>
          <a:prstGeom prst="line">
            <a:avLst/>
          </a:prstGeom>
          <a:ln w="25400">
            <a:solidFill>
              <a:srgbClr val="FDB17B"/>
            </a:solidFill>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B2014CA5-FC4B-43A1-A5CA-58C12F22B6CD}"/>
              </a:ext>
            </a:extLst>
          </p:cNvPr>
          <p:cNvCxnSpPr/>
          <p:nvPr/>
        </p:nvCxnSpPr>
        <p:spPr>
          <a:xfrm flipV="1">
            <a:off x="5944898" y="3586574"/>
            <a:ext cx="562082" cy="1"/>
          </a:xfrm>
          <a:prstGeom prst="line">
            <a:avLst/>
          </a:prstGeom>
          <a:ln w="25400">
            <a:solidFill>
              <a:srgbClr val="FDC8A4"/>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p:nvPr/>
        </p:nvCxnSpPr>
        <p:spPr>
          <a:xfrm flipV="1">
            <a:off x="5944898" y="4272658"/>
            <a:ext cx="562082" cy="1"/>
          </a:xfrm>
          <a:prstGeom prst="line">
            <a:avLst/>
          </a:prstGeom>
          <a:ln w="25400">
            <a:solidFill>
              <a:srgbClr val="EFFC4D"/>
            </a:solidFill>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p:nvPr/>
        </p:nvCxnSpPr>
        <p:spPr>
          <a:xfrm flipV="1">
            <a:off x="5951676" y="4959380"/>
            <a:ext cx="562082" cy="1"/>
          </a:xfrm>
          <a:prstGeom prst="line">
            <a:avLst/>
          </a:prstGeom>
          <a:ln w="25400">
            <a:solidFill>
              <a:srgbClr val="A0D354"/>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p:nvPr/>
        </p:nvCxnSpPr>
        <p:spPr>
          <a:xfrm flipV="1">
            <a:off x="5951676" y="5640500"/>
            <a:ext cx="562082" cy="1"/>
          </a:xfrm>
          <a:prstGeom prst="line">
            <a:avLst/>
          </a:prstGeom>
          <a:ln w="25400">
            <a:solidFill>
              <a:srgbClr val="63CD45"/>
            </a:solidFill>
          </a:ln>
        </p:spPr>
        <p:style>
          <a:lnRef idx="1">
            <a:schemeClr val="accent1"/>
          </a:lnRef>
          <a:fillRef idx="0">
            <a:schemeClr val="accent1"/>
          </a:fillRef>
          <a:effectRef idx="0">
            <a:schemeClr val="accent1"/>
          </a:effectRef>
          <a:fontRef idx="minor">
            <a:schemeClr val="tx1"/>
          </a:fontRef>
        </p:style>
      </p:cxnSp>
      <p:sp>
        <p:nvSpPr>
          <p:cNvPr id="42" name="Afgeronde rechthoek 41">
            <a:extLst>
              <a:ext uri="{FF2B5EF4-FFF2-40B4-BE49-F238E27FC236}">
                <a16:creationId xmlns:a16="http://schemas.microsoft.com/office/drawing/2014/main" id="{5F3892D2-155E-1A46-8CA4-ED4B14043A80}"/>
              </a:ext>
            </a:extLst>
          </p:cNvPr>
          <p:cNvSpPr/>
          <p:nvPr/>
        </p:nvSpPr>
        <p:spPr>
          <a:xfrm>
            <a:off x="3234750" y="329144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cap="all" dirty="0">
                <a:solidFill>
                  <a:schemeClr val="tx1"/>
                </a:solidFill>
              </a:rPr>
              <a:t>Care </a:t>
            </a:r>
            <a:r>
              <a:rPr lang="nl-NL" cap="all" dirty="0" err="1">
                <a:solidFill>
                  <a:schemeClr val="tx1"/>
                </a:solidFill>
              </a:rPr>
              <a:t>process</a:t>
            </a:r>
            <a:endParaRPr lang="nl-NL" cap="all" dirty="0">
              <a:solidFill>
                <a:schemeClr val="tx1"/>
              </a:solidFill>
            </a:endParaRP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3234751" y="259990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cap="all" dirty="0" err="1">
                <a:solidFill>
                  <a:schemeClr val="tx1"/>
                </a:solidFill>
              </a:rPr>
              <a:t>Organization</a:t>
            </a:r>
            <a:r>
              <a:rPr lang="nl-NL" cap="all" dirty="0">
                <a:solidFill>
                  <a:schemeClr val="tx1"/>
                </a:solidFill>
              </a:rPr>
              <a:t> policy</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3228211" y="398298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cap="all" dirty="0">
                <a:solidFill>
                  <a:schemeClr val="tx1"/>
                </a:solidFill>
              </a:rPr>
              <a:t>Information</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3218078" y="467452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cap="all" dirty="0" err="1">
                <a:solidFill>
                  <a:schemeClr val="tx1"/>
                </a:solidFill>
              </a:rPr>
              <a:t>application</a:t>
            </a:r>
            <a:endParaRPr lang="nl-NL" cap="all" dirty="0">
              <a:solidFill>
                <a:schemeClr val="tx1"/>
              </a:solidFill>
            </a:endParaRP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3218078" y="536606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cap="all" dirty="0">
                <a:solidFill>
                  <a:schemeClr val="tx1"/>
                </a:solidFill>
              </a:rPr>
              <a:t>IT-INFRASTRUCTURE</a:t>
            </a:r>
          </a:p>
        </p:txBody>
      </p:sp>
      <p:pic>
        <p:nvPicPr>
          <p:cNvPr id="24" name="Afbeelding 23">
            <a:extLst>
              <a:ext uri="{FF2B5EF4-FFF2-40B4-BE49-F238E27FC236}">
                <a16:creationId xmlns:a16="http://schemas.microsoft.com/office/drawing/2014/main" id="{B1DBBA3C-6472-43B6-ACA0-FD4C765F59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6329" y="6228592"/>
            <a:ext cx="705053" cy="273807"/>
          </a:xfrm>
          <a:prstGeom prst="rect">
            <a:avLst/>
          </a:prstGeom>
        </p:spPr>
      </p:pic>
    </p:spTree>
    <p:extLst>
      <p:ext uri="{BB962C8B-B14F-4D97-AF65-F5344CB8AC3E}">
        <p14:creationId xmlns:p14="http://schemas.microsoft.com/office/powerpoint/2010/main" val="19992554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915076" y="1125840"/>
            <a:ext cx="10438041" cy="1013681"/>
          </a:xfrm>
        </p:spPr>
        <p:txBody>
          <a:bodyPr/>
          <a:lstStyle/>
          <a:p>
            <a:r>
              <a:rPr lang="en-GB" b="1" noProof="0" dirty="0">
                <a:solidFill>
                  <a:schemeClr val="accent2"/>
                </a:solidFill>
              </a:rPr>
              <a:t>Inter</a:t>
            </a:r>
            <a:r>
              <a:rPr lang="en-GB" dirty="0"/>
              <a:t>operability (English)</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1049736" y="2337333"/>
            <a:ext cx="3095678" cy="4160119"/>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14309"/>
            <a:r>
              <a:rPr lang="nl-NL" dirty="0">
                <a:solidFill>
                  <a:prstClr val="black"/>
                </a:solidFill>
                <a:latin typeface="Calibri" panose="020F0502020204030204"/>
              </a:rPr>
              <a:t>Healthcare Provider A</a:t>
            </a:r>
          </a:p>
        </p:txBody>
      </p:sp>
      <p:sp>
        <p:nvSpPr>
          <p:cNvPr id="54" name="Ovaal 53">
            <a:extLst>
              <a:ext uri="{FF2B5EF4-FFF2-40B4-BE49-F238E27FC236}">
                <a16:creationId xmlns:a16="http://schemas.microsoft.com/office/drawing/2014/main" id="{9B3C4C7C-E851-ED4B-A8A2-35980925DBAA}"/>
              </a:ext>
            </a:extLst>
          </p:cNvPr>
          <p:cNvSpPr/>
          <p:nvPr/>
        </p:nvSpPr>
        <p:spPr>
          <a:xfrm>
            <a:off x="3241159" y="1809822"/>
            <a:ext cx="621711" cy="62171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endParaRPr lang="nl-NL">
              <a:solidFill>
                <a:prstClr val="white"/>
              </a:solidFill>
              <a:latin typeface="Calibri" panose="020F0502020204030204"/>
            </a:endParaRPr>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3425389" y="1984475"/>
            <a:ext cx="251650" cy="245501"/>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8" name="Afgeronde rechthoek 21">
            <a:extLst>
              <a:ext uri="{FF2B5EF4-FFF2-40B4-BE49-F238E27FC236}">
                <a16:creationId xmlns:a16="http://schemas.microsoft.com/office/drawing/2014/main" id="{DB4D9C68-5A4F-4094-AE1E-BA524B108F5C}"/>
              </a:ext>
            </a:extLst>
          </p:cNvPr>
          <p:cNvSpPr/>
          <p:nvPr/>
        </p:nvSpPr>
        <p:spPr>
          <a:xfrm>
            <a:off x="4524408" y="2610589"/>
            <a:ext cx="3307193" cy="567521"/>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dirty="0">
                <a:solidFill>
                  <a:prstClr val="black"/>
                </a:solidFill>
                <a:latin typeface="Calibri" panose="020F0502020204030204"/>
              </a:rPr>
              <a:t>Policy </a:t>
            </a:r>
            <a:r>
              <a:rPr lang="nl-NL" dirty="0" err="1">
                <a:solidFill>
                  <a:prstClr val="black"/>
                </a:solidFill>
                <a:latin typeface="Calibri" panose="020F0502020204030204"/>
              </a:rPr>
              <a:t>Adaption</a:t>
            </a:r>
            <a:endParaRPr lang="nl-NL" dirty="0">
              <a:solidFill>
                <a:prstClr val="black"/>
              </a:solidFill>
              <a:latin typeface="Calibri" panose="020F0502020204030204"/>
            </a:endParaRPr>
          </a:p>
        </p:txBody>
      </p:sp>
      <p:sp>
        <p:nvSpPr>
          <p:cNvPr id="29" name="Afgeronde rechthoek 23">
            <a:extLst>
              <a:ext uri="{FF2B5EF4-FFF2-40B4-BE49-F238E27FC236}">
                <a16:creationId xmlns:a16="http://schemas.microsoft.com/office/drawing/2014/main" id="{B8BB88A4-1D91-4D96-A5B8-B1D7A7032816}"/>
              </a:ext>
            </a:extLst>
          </p:cNvPr>
          <p:cNvSpPr/>
          <p:nvPr/>
        </p:nvSpPr>
        <p:spPr>
          <a:xfrm>
            <a:off x="4524408" y="3292276"/>
            <a:ext cx="3307193" cy="579462"/>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dirty="0" err="1">
                <a:solidFill>
                  <a:prstClr val="black"/>
                </a:solidFill>
                <a:latin typeface="Calibri" panose="020F0502020204030204"/>
              </a:rPr>
              <a:t>Collaboration</a:t>
            </a:r>
            <a:endParaRPr lang="nl-NL" dirty="0">
              <a:solidFill>
                <a:prstClr val="black"/>
              </a:solidFill>
              <a:latin typeface="Calibri" panose="020F0502020204030204"/>
            </a:endParaRPr>
          </a:p>
        </p:txBody>
      </p:sp>
      <p:sp>
        <p:nvSpPr>
          <p:cNvPr id="30" name="Afgeronde rechthoek 24">
            <a:extLst>
              <a:ext uri="{FF2B5EF4-FFF2-40B4-BE49-F238E27FC236}">
                <a16:creationId xmlns:a16="http://schemas.microsoft.com/office/drawing/2014/main" id="{B2F02A43-3498-411F-800F-19309468659C}"/>
              </a:ext>
            </a:extLst>
          </p:cNvPr>
          <p:cNvSpPr/>
          <p:nvPr/>
        </p:nvSpPr>
        <p:spPr>
          <a:xfrm>
            <a:off x="4524408" y="3987046"/>
            <a:ext cx="3307193" cy="567521"/>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dirty="0" err="1">
                <a:solidFill>
                  <a:prstClr val="black"/>
                </a:solidFill>
                <a:latin typeface="Calibri" panose="020F0502020204030204"/>
              </a:rPr>
              <a:t>Structure</a:t>
            </a:r>
            <a:r>
              <a:rPr lang="nl-NL" dirty="0">
                <a:solidFill>
                  <a:prstClr val="black"/>
                </a:solidFill>
                <a:latin typeface="Calibri" panose="020F0502020204030204"/>
              </a:rPr>
              <a:t> &amp; </a:t>
            </a:r>
            <a:r>
              <a:rPr lang="nl-NL" dirty="0" err="1">
                <a:solidFill>
                  <a:prstClr val="black"/>
                </a:solidFill>
                <a:latin typeface="Calibri" panose="020F0502020204030204"/>
              </a:rPr>
              <a:t>Semantics</a:t>
            </a:r>
            <a:endParaRPr lang="nl-NL" dirty="0">
              <a:solidFill>
                <a:prstClr val="black"/>
              </a:solidFill>
              <a:latin typeface="Calibri" panose="020F0502020204030204"/>
            </a:endParaRPr>
          </a:p>
        </p:txBody>
      </p:sp>
      <p:sp>
        <p:nvSpPr>
          <p:cNvPr id="31" name="Afgeronde rechthoek 25">
            <a:extLst>
              <a:ext uri="{FF2B5EF4-FFF2-40B4-BE49-F238E27FC236}">
                <a16:creationId xmlns:a16="http://schemas.microsoft.com/office/drawing/2014/main" id="{CA889D3F-2557-4EED-99AD-9ECD4FCA26DA}"/>
              </a:ext>
            </a:extLst>
          </p:cNvPr>
          <p:cNvSpPr/>
          <p:nvPr/>
        </p:nvSpPr>
        <p:spPr>
          <a:xfrm>
            <a:off x="4524408" y="4670875"/>
            <a:ext cx="3307193" cy="567521"/>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dirty="0" err="1">
                <a:solidFill>
                  <a:prstClr val="black"/>
                </a:solidFill>
                <a:latin typeface="Calibri" panose="020F0502020204030204"/>
              </a:rPr>
              <a:t>Interfacing</a:t>
            </a:r>
            <a:endParaRPr lang="nl-NL" dirty="0">
              <a:solidFill>
                <a:prstClr val="black"/>
              </a:solidFill>
              <a:latin typeface="Calibri" panose="020F0502020204030204"/>
            </a:endParaRPr>
          </a:p>
        </p:txBody>
      </p:sp>
      <p:sp>
        <p:nvSpPr>
          <p:cNvPr id="32" name="Afgeronde rechthoek 26">
            <a:extLst>
              <a:ext uri="{FF2B5EF4-FFF2-40B4-BE49-F238E27FC236}">
                <a16:creationId xmlns:a16="http://schemas.microsoft.com/office/drawing/2014/main" id="{284740F0-BDC5-4EEB-900C-0E1DF29EBC69}"/>
              </a:ext>
            </a:extLst>
          </p:cNvPr>
          <p:cNvSpPr/>
          <p:nvPr/>
        </p:nvSpPr>
        <p:spPr>
          <a:xfrm>
            <a:off x="4510540" y="5354703"/>
            <a:ext cx="3307193" cy="567521"/>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dirty="0" err="1">
                <a:solidFill>
                  <a:prstClr val="black"/>
                </a:solidFill>
                <a:latin typeface="Calibri" panose="020F0502020204030204"/>
              </a:rPr>
              <a:t>Infrastructure</a:t>
            </a:r>
            <a:endParaRPr lang="nl-NL" dirty="0">
              <a:solidFill>
                <a:prstClr val="black"/>
              </a:solidFill>
              <a:latin typeface="Calibri" panose="020F0502020204030204"/>
            </a:endParaRPr>
          </a:p>
        </p:txBody>
      </p:sp>
      <p:sp>
        <p:nvSpPr>
          <p:cNvPr id="23" name="Afgeronde rechthoek 39">
            <a:extLst>
              <a:ext uri="{FF2B5EF4-FFF2-40B4-BE49-F238E27FC236}">
                <a16:creationId xmlns:a16="http://schemas.microsoft.com/office/drawing/2014/main" id="{BAD288F4-00BE-44FD-8124-E0E46C0BAD3B}"/>
              </a:ext>
            </a:extLst>
          </p:cNvPr>
          <p:cNvSpPr/>
          <p:nvPr/>
        </p:nvSpPr>
        <p:spPr>
          <a:xfrm>
            <a:off x="8206637" y="2337333"/>
            <a:ext cx="3095678" cy="4160119"/>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14309"/>
            <a:r>
              <a:rPr lang="nl-NL" dirty="0">
                <a:solidFill>
                  <a:prstClr val="black"/>
                </a:solidFill>
                <a:latin typeface="Calibri" panose="020F0502020204030204"/>
              </a:rPr>
              <a:t>Healthcare Provider B</a:t>
            </a:r>
          </a:p>
        </p:txBody>
      </p:sp>
      <p:sp>
        <p:nvSpPr>
          <p:cNvPr id="24" name="Ovaal 23">
            <a:extLst>
              <a:ext uri="{FF2B5EF4-FFF2-40B4-BE49-F238E27FC236}">
                <a16:creationId xmlns:a16="http://schemas.microsoft.com/office/drawing/2014/main" id="{25DB074A-176B-42D5-B4C2-994FD0038FC9}"/>
              </a:ext>
            </a:extLst>
          </p:cNvPr>
          <p:cNvSpPr/>
          <p:nvPr/>
        </p:nvSpPr>
        <p:spPr>
          <a:xfrm>
            <a:off x="10398060" y="1809822"/>
            <a:ext cx="621711" cy="62171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endParaRPr lang="nl-NL">
              <a:solidFill>
                <a:prstClr val="white"/>
              </a:solidFill>
              <a:latin typeface="Calibri" panose="020F0502020204030204"/>
            </a:endParaRPr>
          </a:p>
        </p:txBody>
      </p:sp>
      <p:grpSp>
        <p:nvGrpSpPr>
          <p:cNvPr id="25" name="Groep 24">
            <a:extLst>
              <a:ext uri="{FF2B5EF4-FFF2-40B4-BE49-F238E27FC236}">
                <a16:creationId xmlns:a16="http://schemas.microsoft.com/office/drawing/2014/main" id="{5B47E153-129D-4A8C-960E-65FAAD9270C9}"/>
              </a:ext>
            </a:extLst>
          </p:cNvPr>
          <p:cNvGrpSpPr/>
          <p:nvPr/>
        </p:nvGrpSpPr>
        <p:grpSpPr>
          <a:xfrm>
            <a:off x="10582290" y="1984475"/>
            <a:ext cx="251650" cy="245501"/>
            <a:chOff x="2728356" y="1247243"/>
            <a:chExt cx="251683" cy="245533"/>
          </a:xfrm>
        </p:grpSpPr>
        <p:cxnSp>
          <p:nvCxnSpPr>
            <p:cNvPr id="26" name="Rechte verbindingslijn 25">
              <a:extLst>
                <a:ext uri="{FF2B5EF4-FFF2-40B4-BE49-F238E27FC236}">
                  <a16:creationId xmlns:a16="http://schemas.microsoft.com/office/drawing/2014/main" id="{EF4D9A45-1293-4CF2-9388-BB0CDC0148AB}"/>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Rechte verbindingslijn 26">
              <a:extLst>
                <a:ext uri="{FF2B5EF4-FFF2-40B4-BE49-F238E27FC236}">
                  <a16:creationId xmlns:a16="http://schemas.microsoft.com/office/drawing/2014/main" id="{629B39DC-7E6D-4CE7-A6B2-0D1EB14DA6AB}"/>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38" name="Rechte verbindingslijn 37">
            <a:extLst>
              <a:ext uri="{FF2B5EF4-FFF2-40B4-BE49-F238E27FC236}">
                <a16:creationId xmlns:a16="http://schemas.microsoft.com/office/drawing/2014/main" id="{617A902C-C232-49AC-BAE2-19789776C1FB}"/>
              </a:ext>
            </a:extLst>
          </p:cNvPr>
          <p:cNvCxnSpPr/>
          <p:nvPr/>
        </p:nvCxnSpPr>
        <p:spPr>
          <a:xfrm flipV="1">
            <a:off x="7841308" y="2894350"/>
            <a:ext cx="562009" cy="1"/>
          </a:xfrm>
          <a:prstGeom prst="line">
            <a:avLst/>
          </a:prstGeom>
          <a:ln w="25400">
            <a:solidFill>
              <a:srgbClr val="FDB17B"/>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04100606-5E1C-4774-9E4A-E7C7E2E1CAA9}"/>
              </a:ext>
            </a:extLst>
          </p:cNvPr>
          <p:cNvCxnSpPr/>
          <p:nvPr/>
        </p:nvCxnSpPr>
        <p:spPr>
          <a:xfrm flipV="1">
            <a:off x="7834531" y="3582007"/>
            <a:ext cx="562009" cy="1"/>
          </a:xfrm>
          <a:prstGeom prst="line">
            <a:avLst/>
          </a:prstGeom>
          <a:ln w="25400">
            <a:solidFill>
              <a:srgbClr val="FDC8A4"/>
            </a:solidFill>
          </a:ln>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62A30103-000D-4B39-B694-86F29680F97C}"/>
              </a:ext>
            </a:extLst>
          </p:cNvPr>
          <p:cNvCxnSpPr/>
          <p:nvPr/>
        </p:nvCxnSpPr>
        <p:spPr>
          <a:xfrm flipV="1">
            <a:off x="7834531" y="4268002"/>
            <a:ext cx="562009" cy="1"/>
          </a:xfrm>
          <a:prstGeom prst="line">
            <a:avLst/>
          </a:prstGeom>
          <a:ln w="25400">
            <a:solidFill>
              <a:srgbClr val="EFFC4D"/>
            </a:solidFill>
          </a:ln>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AC63B130-301F-44EA-ABE0-D076A0EEF30C}"/>
              </a:ext>
            </a:extLst>
          </p:cNvPr>
          <p:cNvCxnSpPr/>
          <p:nvPr/>
        </p:nvCxnSpPr>
        <p:spPr>
          <a:xfrm flipV="1">
            <a:off x="7841308" y="4954634"/>
            <a:ext cx="562009" cy="1"/>
          </a:xfrm>
          <a:prstGeom prst="line">
            <a:avLst/>
          </a:prstGeom>
          <a:ln w="25400">
            <a:solidFill>
              <a:srgbClr val="A0D354"/>
            </a:solidFill>
          </a:ln>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9792108D-B84B-4FF4-B18B-2EF9427C904C}"/>
              </a:ext>
            </a:extLst>
          </p:cNvPr>
          <p:cNvCxnSpPr/>
          <p:nvPr/>
        </p:nvCxnSpPr>
        <p:spPr>
          <a:xfrm flipV="1">
            <a:off x="7841308" y="5635666"/>
            <a:ext cx="562009" cy="1"/>
          </a:xfrm>
          <a:prstGeom prst="line">
            <a:avLst/>
          </a:prstGeom>
          <a:ln w="25400">
            <a:solidFill>
              <a:srgbClr val="63CD45"/>
            </a:solidFill>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8AAF1FAD-38D8-4AE6-AD3D-51C6FE17C219}"/>
              </a:ext>
            </a:extLst>
          </p:cNvPr>
          <p:cNvCxnSpPr>
            <a:cxnSpLocks/>
            <a:endCxn id="28" idx="1"/>
          </p:cNvCxnSpPr>
          <p:nvPr/>
        </p:nvCxnSpPr>
        <p:spPr>
          <a:xfrm flipV="1">
            <a:off x="3962399" y="2894350"/>
            <a:ext cx="562009" cy="1"/>
          </a:xfrm>
          <a:prstGeom prst="line">
            <a:avLst/>
          </a:prstGeom>
          <a:ln w="25400">
            <a:solidFill>
              <a:srgbClr val="FDB17B"/>
            </a:solidFill>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B2014CA5-FC4B-43A1-A5CA-58C12F22B6CD}"/>
              </a:ext>
            </a:extLst>
          </p:cNvPr>
          <p:cNvCxnSpPr/>
          <p:nvPr/>
        </p:nvCxnSpPr>
        <p:spPr>
          <a:xfrm flipV="1">
            <a:off x="3955622" y="3582007"/>
            <a:ext cx="562009" cy="1"/>
          </a:xfrm>
          <a:prstGeom prst="line">
            <a:avLst/>
          </a:prstGeom>
          <a:ln w="25400">
            <a:solidFill>
              <a:srgbClr val="FDC8A4"/>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p:nvPr/>
        </p:nvCxnSpPr>
        <p:spPr>
          <a:xfrm flipV="1">
            <a:off x="3955622" y="4268002"/>
            <a:ext cx="562009" cy="1"/>
          </a:xfrm>
          <a:prstGeom prst="line">
            <a:avLst/>
          </a:prstGeom>
          <a:ln w="25400">
            <a:solidFill>
              <a:srgbClr val="EFFC4D"/>
            </a:solidFill>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p:nvPr/>
        </p:nvCxnSpPr>
        <p:spPr>
          <a:xfrm flipV="1">
            <a:off x="3962399" y="4954634"/>
            <a:ext cx="562009" cy="1"/>
          </a:xfrm>
          <a:prstGeom prst="line">
            <a:avLst/>
          </a:prstGeom>
          <a:ln w="25400">
            <a:solidFill>
              <a:srgbClr val="A0D354"/>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p:nvPr/>
        </p:nvCxnSpPr>
        <p:spPr>
          <a:xfrm flipV="1">
            <a:off x="3962399" y="5635666"/>
            <a:ext cx="562009" cy="1"/>
          </a:xfrm>
          <a:prstGeom prst="line">
            <a:avLst/>
          </a:prstGeom>
          <a:ln w="25400">
            <a:solidFill>
              <a:srgbClr val="63CD45"/>
            </a:solidFill>
          </a:ln>
        </p:spPr>
        <p:style>
          <a:lnRef idx="1">
            <a:schemeClr val="accent1"/>
          </a:lnRef>
          <a:fillRef idx="0">
            <a:schemeClr val="accent1"/>
          </a:fillRef>
          <a:effectRef idx="0">
            <a:schemeClr val="accent1"/>
          </a:effectRef>
          <a:fontRef idx="minor">
            <a:schemeClr val="tx1"/>
          </a:fontRef>
        </p:style>
      </p:cxnSp>
      <p:sp>
        <p:nvSpPr>
          <p:cNvPr id="42" name="Afgeronde rechthoek 41">
            <a:extLst>
              <a:ext uri="{FF2B5EF4-FFF2-40B4-BE49-F238E27FC236}">
                <a16:creationId xmlns:a16="http://schemas.microsoft.com/office/drawing/2014/main" id="{5F3892D2-155E-1A46-8CA4-ED4B14043A80}"/>
              </a:ext>
            </a:extLst>
          </p:cNvPr>
          <p:cNvSpPr/>
          <p:nvPr/>
        </p:nvSpPr>
        <p:spPr>
          <a:xfrm>
            <a:off x="1245826" y="3286917"/>
            <a:ext cx="2716572" cy="574718"/>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Care </a:t>
            </a:r>
            <a:r>
              <a:rPr lang="nl-NL" cap="all" dirty="0" err="1">
                <a:solidFill>
                  <a:prstClr val="black"/>
                </a:solidFill>
                <a:latin typeface="Calibri" panose="020F0502020204030204"/>
              </a:rPr>
              <a:t>process</a:t>
            </a:r>
            <a:endParaRPr lang="nl-NL" cap="all" dirty="0">
              <a:solidFill>
                <a:prstClr val="black"/>
              </a:solidFill>
              <a:latin typeface="Calibri" panose="020F0502020204030204"/>
            </a:endParaRP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245827" y="2595469"/>
            <a:ext cx="2716572" cy="574718"/>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err="1">
                <a:solidFill>
                  <a:prstClr val="black"/>
                </a:solidFill>
                <a:latin typeface="Calibri" panose="020F0502020204030204"/>
              </a:rPr>
              <a:t>Organization</a:t>
            </a:r>
            <a:r>
              <a:rPr lang="nl-NL" cap="all" dirty="0">
                <a:solidFill>
                  <a:prstClr val="black"/>
                </a:solidFill>
                <a:latin typeface="Calibri" panose="020F0502020204030204"/>
              </a:rPr>
              <a:t> policy</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239288" y="3978365"/>
            <a:ext cx="2716572" cy="574718"/>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Information</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229156" y="4669813"/>
            <a:ext cx="2716572" cy="574718"/>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err="1">
                <a:solidFill>
                  <a:prstClr val="black"/>
                </a:solidFill>
                <a:latin typeface="Calibri" panose="020F0502020204030204"/>
              </a:rPr>
              <a:t>application</a:t>
            </a:r>
            <a:endParaRPr lang="nl-NL" cap="all" dirty="0">
              <a:solidFill>
                <a:prstClr val="black"/>
              </a:solidFill>
              <a:latin typeface="Calibri" panose="020F0502020204030204"/>
            </a:endParaRP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229156" y="5361261"/>
            <a:ext cx="2716572" cy="574718"/>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IT-INFRASTRUCTURE</a:t>
            </a:r>
          </a:p>
        </p:txBody>
      </p:sp>
      <p:sp>
        <p:nvSpPr>
          <p:cNvPr id="53" name="Afgeronde rechthoek 44">
            <a:extLst>
              <a:ext uri="{FF2B5EF4-FFF2-40B4-BE49-F238E27FC236}">
                <a16:creationId xmlns:a16="http://schemas.microsoft.com/office/drawing/2014/main" id="{CED2D8CC-9198-4881-93A4-A94B88BCDFB1}"/>
              </a:ext>
            </a:extLst>
          </p:cNvPr>
          <p:cNvSpPr/>
          <p:nvPr/>
        </p:nvSpPr>
        <p:spPr>
          <a:xfrm>
            <a:off x="8386057" y="5361261"/>
            <a:ext cx="2716572" cy="574718"/>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IT-INFRASTRUCTURE</a:t>
            </a:r>
          </a:p>
        </p:txBody>
      </p:sp>
      <p:sp>
        <p:nvSpPr>
          <p:cNvPr id="52" name="Afgeronde rechthoek 43">
            <a:extLst>
              <a:ext uri="{FF2B5EF4-FFF2-40B4-BE49-F238E27FC236}">
                <a16:creationId xmlns:a16="http://schemas.microsoft.com/office/drawing/2014/main" id="{34F43075-ADFC-464B-8CAD-F35DA2368045}"/>
              </a:ext>
            </a:extLst>
          </p:cNvPr>
          <p:cNvSpPr/>
          <p:nvPr/>
        </p:nvSpPr>
        <p:spPr>
          <a:xfrm>
            <a:off x="8386057" y="4669813"/>
            <a:ext cx="2716572" cy="574718"/>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err="1">
                <a:solidFill>
                  <a:prstClr val="black"/>
                </a:solidFill>
                <a:latin typeface="Calibri" panose="020F0502020204030204"/>
              </a:rPr>
              <a:t>application</a:t>
            </a:r>
            <a:endParaRPr lang="nl-NL" cap="all" dirty="0">
              <a:solidFill>
                <a:prstClr val="black"/>
              </a:solidFill>
              <a:latin typeface="Calibri" panose="020F0502020204030204"/>
            </a:endParaRPr>
          </a:p>
        </p:txBody>
      </p:sp>
      <p:sp>
        <p:nvSpPr>
          <p:cNvPr id="51" name="Afgeronde rechthoek 42">
            <a:extLst>
              <a:ext uri="{FF2B5EF4-FFF2-40B4-BE49-F238E27FC236}">
                <a16:creationId xmlns:a16="http://schemas.microsoft.com/office/drawing/2014/main" id="{753D3492-3027-47A9-B260-B05A0E4155A1}"/>
              </a:ext>
            </a:extLst>
          </p:cNvPr>
          <p:cNvSpPr/>
          <p:nvPr/>
        </p:nvSpPr>
        <p:spPr>
          <a:xfrm>
            <a:off x="8396189" y="3978365"/>
            <a:ext cx="2716572" cy="574718"/>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Information</a:t>
            </a:r>
          </a:p>
        </p:txBody>
      </p:sp>
      <p:sp>
        <p:nvSpPr>
          <p:cNvPr id="50" name="Afgeronde rechthoek 41">
            <a:extLst>
              <a:ext uri="{FF2B5EF4-FFF2-40B4-BE49-F238E27FC236}">
                <a16:creationId xmlns:a16="http://schemas.microsoft.com/office/drawing/2014/main" id="{C465907C-18E3-4714-BDBE-C620BFFFCE28}"/>
              </a:ext>
            </a:extLst>
          </p:cNvPr>
          <p:cNvSpPr/>
          <p:nvPr/>
        </p:nvSpPr>
        <p:spPr>
          <a:xfrm>
            <a:off x="8402727" y="3286917"/>
            <a:ext cx="2716572" cy="574718"/>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a:solidFill>
                  <a:prstClr val="black"/>
                </a:solidFill>
                <a:latin typeface="Calibri" panose="020F0502020204030204"/>
              </a:rPr>
              <a:t>Care </a:t>
            </a:r>
            <a:r>
              <a:rPr lang="nl-NL" cap="all" dirty="0" err="1">
                <a:solidFill>
                  <a:prstClr val="black"/>
                </a:solidFill>
                <a:latin typeface="Calibri" panose="020F0502020204030204"/>
              </a:rPr>
              <a:t>process</a:t>
            </a:r>
            <a:endParaRPr lang="nl-NL" cap="all" dirty="0">
              <a:solidFill>
                <a:prstClr val="black"/>
              </a:solidFill>
              <a:latin typeface="Calibri" panose="020F0502020204030204"/>
            </a:endParaRPr>
          </a:p>
        </p:txBody>
      </p:sp>
      <p:sp>
        <p:nvSpPr>
          <p:cNvPr id="49" name="Afgeronde rechthoek 40">
            <a:extLst>
              <a:ext uri="{FF2B5EF4-FFF2-40B4-BE49-F238E27FC236}">
                <a16:creationId xmlns:a16="http://schemas.microsoft.com/office/drawing/2014/main" id="{3DF1E1EA-8236-4D40-937E-37DC42EE8F45}"/>
              </a:ext>
            </a:extLst>
          </p:cNvPr>
          <p:cNvSpPr/>
          <p:nvPr/>
        </p:nvSpPr>
        <p:spPr>
          <a:xfrm>
            <a:off x="8402728" y="2595469"/>
            <a:ext cx="2716572" cy="574718"/>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r>
              <a:rPr lang="nl-NL" cap="all" dirty="0" err="1">
                <a:solidFill>
                  <a:prstClr val="black"/>
                </a:solidFill>
                <a:latin typeface="Calibri" panose="020F0502020204030204"/>
              </a:rPr>
              <a:t>Organization</a:t>
            </a:r>
            <a:r>
              <a:rPr lang="nl-NL" cap="all" dirty="0">
                <a:solidFill>
                  <a:prstClr val="black"/>
                </a:solidFill>
                <a:latin typeface="Calibri" panose="020F0502020204030204"/>
              </a:rPr>
              <a:t> policy</a:t>
            </a:r>
          </a:p>
        </p:txBody>
      </p:sp>
      <p:pic>
        <p:nvPicPr>
          <p:cNvPr id="59" name="Afbeelding 58">
            <a:extLst>
              <a:ext uri="{FF2B5EF4-FFF2-40B4-BE49-F238E27FC236}">
                <a16:creationId xmlns:a16="http://schemas.microsoft.com/office/drawing/2014/main" id="{EA57E172-6252-433A-ACA4-BDFDD802A3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1584" y="6223645"/>
            <a:ext cx="705053" cy="273807"/>
          </a:xfrm>
          <a:prstGeom prst="rect">
            <a:avLst/>
          </a:prstGeom>
        </p:spPr>
      </p:pic>
    </p:spTree>
    <p:extLst>
      <p:ext uri="{BB962C8B-B14F-4D97-AF65-F5344CB8AC3E}">
        <p14:creationId xmlns:p14="http://schemas.microsoft.com/office/powerpoint/2010/main" val="35746924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AE14F4C-06D0-493E-B7B6-960464A91080}"/>
              </a:ext>
            </a:extLst>
          </p:cNvPr>
          <p:cNvSpPr>
            <a:spLocks noGrp="1"/>
          </p:cNvSpPr>
          <p:nvPr>
            <p:ph type="ctrTitle"/>
          </p:nvPr>
        </p:nvSpPr>
        <p:spPr/>
        <p:txBody>
          <a:bodyPr/>
          <a:lstStyle/>
          <a:p>
            <a:r>
              <a:rPr lang="nl-NL" dirty="0"/>
              <a:t>6-Schichten </a:t>
            </a:r>
            <a:r>
              <a:rPr lang="nl-NL" dirty="0" err="1"/>
              <a:t>Modell</a:t>
            </a:r>
            <a:endParaRPr lang="nl-NL" dirty="0"/>
          </a:p>
        </p:txBody>
      </p:sp>
      <p:grpSp>
        <p:nvGrpSpPr>
          <p:cNvPr id="4" name="Groep 3">
            <a:extLst>
              <a:ext uri="{FF2B5EF4-FFF2-40B4-BE49-F238E27FC236}">
                <a16:creationId xmlns:a16="http://schemas.microsoft.com/office/drawing/2014/main" id="{23278D0E-49DF-4772-AC31-F2D25AD2084C}"/>
              </a:ext>
            </a:extLst>
          </p:cNvPr>
          <p:cNvGrpSpPr/>
          <p:nvPr/>
        </p:nvGrpSpPr>
        <p:grpSpPr>
          <a:xfrm>
            <a:off x="1529660" y="1795111"/>
            <a:ext cx="3096081" cy="4808258"/>
            <a:chOff x="191173" y="1001538"/>
            <a:chExt cx="3096081" cy="4808258"/>
          </a:xfrm>
        </p:grpSpPr>
        <p:sp>
          <p:nvSpPr>
            <p:cNvPr id="5" name="Afgeronde rechthoek 39">
              <a:extLst>
                <a:ext uri="{FF2B5EF4-FFF2-40B4-BE49-F238E27FC236}">
                  <a16:creationId xmlns:a16="http://schemas.microsoft.com/office/drawing/2014/main" id="{B2D56DD7-2591-4B0F-8460-EBE0DCF60549}"/>
                </a:ext>
              </a:extLst>
            </p:cNvPr>
            <p:cNvSpPr/>
            <p:nvPr/>
          </p:nvSpPr>
          <p:spPr>
            <a:xfrm>
              <a:off x="191173" y="1001538"/>
              <a:ext cx="3096081" cy="4808258"/>
            </a:xfrm>
            <a:prstGeom prst="roundRect">
              <a:avLst/>
            </a:prstGeom>
            <a:solidFill>
              <a:sysClr val="window" lastClr="FFFFFF">
                <a:lumMod val="85000"/>
              </a:sysClr>
            </a:solidFill>
            <a:ln w="12700" cap="flat" cmpd="sng" algn="ctr">
              <a:noFill/>
              <a:prstDash val="solid"/>
              <a:miter lim="800000"/>
            </a:ln>
            <a:effectLst/>
          </p:spPr>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Organisatorische Einheit</a:t>
              </a:r>
            </a:p>
          </p:txBody>
        </p:sp>
        <p:sp>
          <p:nvSpPr>
            <p:cNvPr id="6" name="Afgeronde rechthoek 40">
              <a:extLst>
                <a:ext uri="{FF2B5EF4-FFF2-40B4-BE49-F238E27FC236}">
                  <a16:creationId xmlns:a16="http://schemas.microsoft.com/office/drawing/2014/main" id="{96AD0028-8E4E-4F4C-898B-E078EFE0AA1E}"/>
                </a:ext>
              </a:extLst>
            </p:cNvPr>
            <p:cNvSpPr/>
            <p:nvPr/>
          </p:nvSpPr>
          <p:spPr>
            <a:xfrm>
              <a:off x="387290" y="1907304"/>
              <a:ext cx="2716926" cy="574793"/>
            </a:xfrm>
            <a:prstGeom prst="roundRect">
              <a:avLst>
                <a:gd name="adj" fmla="val 50000"/>
              </a:avLst>
            </a:prstGeom>
            <a:solidFill>
              <a:srgbClr val="F2B382"/>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POLITIK U. VERWALTUNG</a:t>
              </a:r>
            </a:p>
          </p:txBody>
        </p:sp>
        <p:sp>
          <p:nvSpPr>
            <p:cNvPr id="7" name="Afgeronde rechthoek 41">
              <a:extLst>
                <a:ext uri="{FF2B5EF4-FFF2-40B4-BE49-F238E27FC236}">
                  <a16:creationId xmlns:a16="http://schemas.microsoft.com/office/drawing/2014/main" id="{B04B9086-8496-450C-98AB-54BFD8103E50}"/>
                </a:ext>
              </a:extLst>
            </p:cNvPr>
            <p:cNvSpPr/>
            <p:nvPr/>
          </p:nvSpPr>
          <p:spPr>
            <a:xfrm>
              <a:off x="387289" y="2598842"/>
              <a:ext cx="2716926" cy="574793"/>
            </a:xfrm>
            <a:prstGeom prst="roundRect">
              <a:avLst>
                <a:gd name="adj" fmla="val 50000"/>
              </a:avLst>
            </a:prstGeom>
            <a:solidFill>
              <a:srgbClr val="F5C9A8"/>
            </a:solidFill>
            <a:ln w="254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GESUNDHEITSPROZESSE</a:t>
              </a:r>
            </a:p>
          </p:txBody>
        </p:sp>
        <p:sp>
          <p:nvSpPr>
            <p:cNvPr id="8" name="Afgeronde rechthoek 42">
              <a:extLst>
                <a:ext uri="{FF2B5EF4-FFF2-40B4-BE49-F238E27FC236}">
                  <a16:creationId xmlns:a16="http://schemas.microsoft.com/office/drawing/2014/main" id="{68393EEF-5463-436A-AB90-A347503154D6}"/>
                </a:ext>
              </a:extLst>
            </p:cNvPr>
            <p:cNvSpPr/>
            <p:nvPr/>
          </p:nvSpPr>
          <p:spPr>
            <a:xfrm>
              <a:off x="380750" y="3290380"/>
              <a:ext cx="2716926" cy="574793"/>
            </a:xfrm>
            <a:prstGeom prst="roundRect">
              <a:avLst>
                <a:gd name="adj" fmla="val 50000"/>
              </a:avLst>
            </a:prstGeom>
            <a:solidFill>
              <a:srgbClr val="F8F85A"/>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INFORMATION</a:t>
              </a:r>
            </a:p>
          </p:txBody>
        </p:sp>
        <p:sp>
          <p:nvSpPr>
            <p:cNvPr id="9" name="Afgeronde rechthoek 43">
              <a:extLst>
                <a:ext uri="{FF2B5EF4-FFF2-40B4-BE49-F238E27FC236}">
                  <a16:creationId xmlns:a16="http://schemas.microsoft.com/office/drawing/2014/main" id="{F88D00D9-4508-4AAC-B9AB-2E87FF3334FC}"/>
                </a:ext>
              </a:extLst>
            </p:cNvPr>
            <p:cNvSpPr/>
            <p:nvPr/>
          </p:nvSpPr>
          <p:spPr>
            <a:xfrm>
              <a:off x="370617" y="3981918"/>
              <a:ext cx="2716926" cy="574793"/>
            </a:xfrm>
            <a:prstGeom prst="roundRect">
              <a:avLst>
                <a:gd name="adj" fmla="val 50000"/>
              </a:avLst>
            </a:prstGeom>
            <a:solidFill>
              <a:srgbClr val="B1CE59"/>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SOFTWARE</a:t>
              </a:r>
            </a:p>
          </p:txBody>
        </p:sp>
        <p:sp>
          <p:nvSpPr>
            <p:cNvPr id="10" name="Afgeronde rechthoek 44">
              <a:extLst>
                <a:ext uri="{FF2B5EF4-FFF2-40B4-BE49-F238E27FC236}">
                  <a16:creationId xmlns:a16="http://schemas.microsoft.com/office/drawing/2014/main" id="{C7E3156B-006A-4CC2-8F4B-311D81A7794B}"/>
                </a:ext>
              </a:extLst>
            </p:cNvPr>
            <p:cNvSpPr/>
            <p:nvPr/>
          </p:nvSpPr>
          <p:spPr>
            <a:xfrm>
              <a:off x="370617" y="4673456"/>
              <a:ext cx="2716926" cy="574793"/>
            </a:xfrm>
            <a:prstGeom prst="roundRect">
              <a:avLst>
                <a:gd name="adj" fmla="val 50000"/>
              </a:avLst>
            </a:prstGeom>
            <a:solidFill>
              <a:srgbClr val="84C446"/>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IT-INFRASTRUKTUR</a:t>
              </a:r>
            </a:p>
          </p:txBody>
        </p:sp>
        <p:sp>
          <p:nvSpPr>
            <p:cNvPr id="11" name="Afgeronde rechthoek 19">
              <a:extLst>
                <a:ext uri="{FF2B5EF4-FFF2-40B4-BE49-F238E27FC236}">
                  <a16:creationId xmlns:a16="http://schemas.microsoft.com/office/drawing/2014/main" id="{74A29B9F-4C90-4444-83EF-734942E3DDA0}"/>
                </a:ext>
              </a:extLst>
            </p:cNvPr>
            <p:cNvSpPr/>
            <p:nvPr/>
          </p:nvSpPr>
          <p:spPr>
            <a:xfrm>
              <a:off x="366176" y="1218322"/>
              <a:ext cx="2716926" cy="591534"/>
            </a:xfrm>
            <a:prstGeom prst="roundRect">
              <a:avLst>
                <a:gd name="adj" fmla="val 50000"/>
              </a:avLst>
            </a:prstGeom>
            <a:solidFill>
              <a:srgbClr val="ABCBFB"/>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GESETZE UND REGELN </a:t>
              </a:r>
            </a:p>
          </p:txBody>
        </p:sp>
      </p:grpSp>
      <p:grpSp>
        <p:nvGrpSpPr>
          <p:cNvPr id="12" name="Groep 11">
            <a:extLst>
              <a:ext uri="{FF2B5EF4-FFF2-40B4-BE49-F238E27FC236}">
                <a16:creationId xmlns:a16="http://schemas.microsoft.com/office/drawing/2014/main" id="{616B5432-BCA9-425F-8E72-DA2E48E4A9A6}"/>
              </a:ext>
            </a:extLst>
          </p:cNvPr>
          <p:cNvGrpSpPr/>
          <p:nvPr/>
        </p:nvGrpSpPr>
        <p:grpSpPr>
          <a:xfrm>
            <a:off x="4668741" y="2030309"/>
            <a:ext cx="4321830" cy="4013889"/>
            <a:chOff x="3979958" y="1236736"/>
            <a:chExt cx="4321830" cy="4013889"/>
          </a:xfrm>
        </p:grpSpPr>
        <p:sp>
          <p:nvSpPr>
            <p:cNvPr id="13" name="Afgeronde rechthoek 21">
              <a:extLst>
                <a:ext uri="{FF2B5EF4-FFF2-40B4-BE49-F238E27FC236}">
                  <a16:creationId xmlns:a16="http://schemas.microsoft.com/office/drawing/2014/main" id="{F773F4FA-C26B-4ACC-9C68-E88CF194FD79}"/>
                </a:ext>
              </a:extLst>
            </p:cNvPr>
            <p:cNvSpPr/>
            <p:nvPr/>
          </p:nvSpPr>
          <p:spPr>
            <a:xfrm>
              <a:off x="3993828" y="1938558"/>
              <a:ext cx="4307960" cy="567595"/>
            </a:xfrm>
            <a:prstGeom prst="roundRect">
              <a:avLst>
                <a:gd name="adj" fmla="val 50000"/>
              </a:avLst>
            </a:prstGeom>
            <a:solidFill>
              <a:sysClr val="window" lastClr="FFFFFF"/>
            </a:solidFill>
            <a:ln w="25400" cap="flat" cmpd="sng" algn="ctr">
              <a:solidFill>
                <a:srgbClr val="FDB17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dirty="0">
                <a:ln>
                  <a:noFill/>
                </a:ln>
                <a:solidFill>
                  <a:prstClr val="black"/>
                </a:solidFill>
                <a:effectLst/>
                <a:uLnTx/>
                <a:uFillTx/>
                <a:ea typeface="ＭＳ Ｐゴシック"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Entscheidungsträger, Leiter</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dirty="0">
                <a:ln>
                  <a:noFill/>
                </a:ln>
                <a:solidFill>
                  <a:prstClr val="black"/>
                </a:solidFill>
                <a:effectLst/>
                <a:uLnTx/>
                <a:uFillTx/>
                <a:ea typeface="ＭＳ Ｐゴシック" charset="-128"/>
              </a:endParaRPr>
            </a:p>
          </p:txBody>
        </p:sp>
        <p:sp>
          <p:nvSpPr>
            <p:cNvPr id="14" name="Afgeronde rechthoek 23">
              <a:extLst>
                <a:ext uri="{FF2B5EF4-FFF2-40B4-BE49-F238E27FC236}">
                  <a16:creationId xmlns:a16="http://schemas.microsoft.com/office/drawing/2014/main" id="{20F78F59-E380-4941-9F5F-C04DEF1B3D5A}"/>
                </a:ext>
              </a:extLst>
            </p:cNvPr>
            <p:cNvSpPr/>
            <p:nvPr/>
          </p:nvSpPr>
          <p:spPr>
            <a:xfrm>
              <a:off x="3993828" y="2620335"/>
              <a:ext cx="4307960" cy="579537"/>
            </a:xfrm>
            <a:prstGeom prst="roundRect">
              <a:avLst>
                <a:gd name="adj" fmla="val 50000"/>
              </a:avLst>
            </a:prstGeom>
            <a:solidFill>
              <a:sysClr val="window" lastClr="FFFFFF"/>
            </a:solidFill>
            <a:ln w="25400" cap="flat" cmpd="sng" algn="ctr">
              <a:solidFill>
                <a:srgbClr val="FDC8A4"/>
              </a:solidFill>
              <a:prstDash val="solid"/>
              <a:miter lim="800000"/>
            </a:ln>
            <a:effectLst/>
          </p:spPr>
          <p:txBody>
            <a:bodyPr rtlCol="0" anchor="ctr"/>
            <a:lstStyle/>
            <a:p>
              <a:pPr lvl="0" algn="ctr">
                <a:defRPr/>
              </a:pPr>
              <a:r>
                <a:rPr lang="de-DE" kern="0" dirty="0">
                  <a:solidFill>
                    <a:prstClr val="black"/>
                  </a:solidFill>
                  <a:ea typeface="ＭＳ Ｐゴシック" charset="-128"/>
                </a:rPr>
                <a:t>Gesundheitsdienstleister, </a:t>
              </a:r>
              <a:r>
                <a:rPr kumimoji="0" lang="de-DE" sz="1800" b="0" i="0" u="none" strike="noStrike" kern="0" cap="none" spc="0" normalizeH="0" baseline="0" dirty="0">
                  <a:ln>
                    <a:noFill/>
                  </a:ln>
                  <a:solidFill>
                    <a:prstClr val="black"/>
                  </a:solidFill>
                  <a:effectLst/>
                  <a:uLnTx/>
                  <a:uFillTx/>
                  <a:ea typeface="ＭＳ Ｐゴシック" charset="-128"/>
                </a:rPr>
                <a:t>Patienten</a:t>
              </a:r>
            </a:p>
          </p:txBody>
        </p:sp>
        <p:sp>
          <p:nvSpPr>
            <p:cNvPr id="15" name="Afgeronde rechthoek 24">
              <a:extLst>
                <a:ext uri="{FF2B5EF4-FFF2-40B4-BE49-F238E27FC236}">
                  <a16:creationId xmlns:a16="http://schemas.microsoft.com/office/drawing/2014/main" id="{F729120E-2078-4B12-822C-37D857E6B0BA}"/>
                </a:ext>
              </a:extLst>
            </p:cNvPr>
            <p:cNvSpPr/>
            <p:nvPr/>
          </p:nvSpPr>
          <p:spPr>
            <a:xfrm>
              <a:off x="3993827" y="3315194"/>
              <a:ext cx="4307959" cy="567595"/>
            </a:xfrm>
            <a:prstGeom prst="roundRect">
              <a:avLst>
                <a:gd name="adj" fmla="val 50000"/>
              </a:avLst>
            </a:prstGeom>
            <a:solidFill>
              <a:sysClr val="window" lastClr="FFFFFF"/>
            </a:solidFill>
            <a:ln w="25400" cap="flat" cmpd="sng" algn="ctr">
              <a:solidFill>
                <a:srgbClr val="EFFC4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Gesundheitsdienstleister, Informatiker</a:t>
              </a:r>
            </a:p>
          </p:txBody>
        </p:sp>
        <p:sp>
          <p:nvSpPr>
            <p:cNvPr id="16" name="Afgeronde rechthoek 25">
              <a:extLst>
                <a:ext uri="{FF2B5EF4-FFF2-40B4-BE49-F238E27FC236}">
                  <a16:creationId xmlns:a16="http://schemas.microsoft.com/office/drawing/2014/main" id="{ADE69182-894B-49B3-BAF4-277844444CB2}"/>
                </a:ext>
              </a:extLst>
            </p:cNvPr>
            <p:cNvSpPr/>
            <p:nvPr/>
          </p:nvSpPr>
          <p:spPr>
            <a:xfrm>
              <a:off x="3993828" y="3999113"/>
              <a:ext cx="4307958" cy="567595"/>
            </a:xfrm>
            <a:prstGeom prst="roundRect">
              <a:avLst>
                <a:gd name="adj" fmla="val 50000"/>
              </a:avLst>
            </a:prstGeom>
            <a:solidFill>
              <a:sysClr val="window" lastClr="FFFFFF"/>
            </a:solidFill>
            <a:ln w="25400" cap="flat" cmpd="sng" algn="ctr">
              <a:solidFill>
                <a:srgbClr val="B1CE5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Informatiker, Programmierer</a:t>
              </a:r>
            </a:p>
          </p:txBody>
        </p:sp>
        <p:sp>
          <p:nvSpPr>
            <p:cNvPr id="17" name="Afgeronde rechthoek 26">
              <a:extLst>
                <a:ext uri="{FF2B5EF4-FFF2-40B4-BE49-F238E27FC236}">
                  <a16:creationId xmlns:a16="http://schemas.microsoft.com/office/drawing/2014/main" id="{402BA494-0647-4087-BD19-A40A48504B26}"/>
                </a:ext>
              </a:extLst>
            </p:cNvPr>
            <p:cNvSpPr/>
            <p:nvPr/>
          </p:nvSpPr>
          <p:spPr>
            <a:xfrm>
              <a:off x="3979958" y="4683030"/>
              <a:ext cx="4321830" cy="567595"/>
            </a:xfrm>
            <a:prstGeom prst="roundRect">
              <a:avLst>
                <a:gd name="adj" fmla="val 50000"/>
              </a:avLst>
            </a:prstGeom>
            <a:solidFill>
              <a:sysClr val="window" lastClr="FFFFFF"/>
            </a:solidFill>
            <a:ln w="25400" cap="flat" cmpd="sng" algn="ctr">
              <a:solidFill>
                <a:srgbClr val="63CD4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IT-Dienstleister</a:t>
              </a:r>
            </a:p>
          </p:txBody>
        </p:sp>
        <p:sp>
          <p:nvSpPr>
            <p:cNvPr id="18" name="Afgeronde rechthoek 21">
              <a:extLst>
                <a:ext uri="{FF2B5EF4-FFF2-40B4-BE49-F238E27FC236}">
                  <a16:creationId xmlns:a16="http://schemas.microsoft.com/office/drawing/2014/main" id="{BA950FE3-D2A7-4735-9E89-087F3FE6F90C}"/>
                </a:ext>
              </a:extLst>
            </p:cNvPr>
            <p:cNvSpPr/>
            <p:nvPr/>
          </p:nvSpPr>
          <p:spPr>
            <a:xfrm>
              <a:off x="3993827" y="1236736"/>
              <a:ext cx="4307961" cy="567595"/>
            </a:xfrm>
            <a:prstGeom prst="roundRect">
              <a:avLst>
                <a:gd name="adj" fmla="val 50000"/>
              </a:avLst>
            </a:prstGeom>
            <a:solidFill>
              <a:sysClr val="window" lastClr="FFFFFF"/>
            </a:solidFill>
            <a:ln w="25400" cap="flat" cmpd="sng" algn="ctr">
              <a:solidFill>
                <a:srgbClr val="ABCB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dirty="0">
                  <a:ln>
                    <a:noFill/>
                  </a:ln>
                  <a:solidFill>
                    <a:prstClr val="black"/>
                  </a:solidFill>
                  <a:effectLst/>
                  <a:uLnTx/>
                  <a:uFillTx/>
                  <a:ea typeface="ＭＳ Ｐゴシック" charset="-128"/>
                </a:rPr>
                <a:t>Gesetzgeber, Behörden</a:t>
              </a:r>
            </a:p>
          </p:txBody>
        </p:sp>
      </p:grpSp>
      <p:grpSp>
        <p:nvGrpSpPr>
          <p:cNvPr id="19" name="Groep 18">
            <a:extLst>
              <a:ext uri="{FF2B5EF4-FFF2-40B4-BE49-F238E27FC236}">
                <a16:creationId xmlns:a16="http://schemas.microsoft.com/office/drawing/2014/main" id="{C869E581-4302-42E9-A7FD-602691577915}"/>
              </a:ext>
            </a:extLst>
          </p:cNvPr>
          <p:cNvGrpSpPr/>
          <p:nvPr/>
        </p:nvGrpSpPr>
        <p:grpSpPr>
          <a:xfrm>
            <a:off x="9316565" y="2225330"/>
            <a:ext cx="2408531" cy="3633537"/>
            <a:chOff x="9433905" y="1222291"/>
            <a:chExt cx="2408531" cy="4897239"/>
          </a:xfrm>
        </p:grpSpPr>
        <p:sp>
          <p:nvSpPr>
            <p:cNvPr id="20" name="Up-Down Arrow 22">
              <a:extLst>
                <a:ext uri="{FF2B5EF4-FFF2-40B4-BE49-F238E27FC236}">
                  <a16:creationId xmlns:a16="http://schemas.microsoft.com/office/drawing/2014/main" id="{E453ECE4-723D-46B0-BF78-E548474429D8}"/>
                </a:ext>
              </a:extLst>
            </p:cNvPr>
            <p:cNvSpPr/>
            <p:nvPr/>
          </p:nvSpPr>
          <p:spPr>
            <a:xfrm rot="5400000">
              <a:off x="10410428" y="251310"/>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1" name="Up-Down Arrow 23">
              <a:extLst>
                <a:ext uri="{FF2B5EF4-FFF2-40B4-BE49-F238E27FC236}">
                  <a16:creationId xmlns:a16="http://schemas.microsoft.com/office/drawing/2014/main" id="{7E2248E8-8177-4500-8D2E-64EC1AAABB2E}"/>
                </a:ext>
              </a:extLst>
            </p:cNvPr>
            <p:cNvSpPr/>
            <p:nvPr/>
          </p:nvSpPr>
          <p:spPr>
            <a:xfrm rot="5400000">
              <a:off x="10410429" y="1098935"/>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2" name="Up-Down Arrow 24">
              <a:extLst>
                <a:ext uri="{FF2B5EF4-FFF2-40B4-BE49-F238E27FC236}">
                  <a16:creationId xmlns:a16="http://schemas.microsoft.com/office/drawing/2014/main" id="{6F8051F2-B0D3-4FEE-AD0A-994F2924BCD6}"/>
                </a:ext>
              </a:extLst>
            </p:cNvPr>
            <p:cNvSpPr/>
            <p:nvPr/>
          </p:nvSpPr>
          <p:spPr>
            <a:xfrm rot="5400000">
              <a:off x="10423280" y="2005849"/>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3" name="Up-Down Arrow 25">
              <a:extLst>
                <a:ext uri="{FF2B5EF4-FFF2-40B4-BE49-F238E27FC236}">
                  <a16:creationId xmlns:a16="http://schemas.microsoft.com/office/drawing/2014/main" id="{E001702F-DFF8-4C48-A0A0-01DE0A68C0E2}"/>
                </a:ext>
              </a:extLst>
            </p:cNvPr>
            <p:cNvSpPr/>
            <p:nvPr/>
          </p:nvSpPr>
          <p:spPr>
            <a:xfrm rot="5400000">
              <a:off x="10423280" y="2958992"/>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4" name="Up-Down Arrow 26">
              <a:extLst>
                <a:ext uri="{FF2B5EF4-FFF2-40B4-BE49-F238E27FC236}">
                  <a16:creationId xmlns:a16="http://schemas.microsoft.com/office/drawing/2014/main" id="{914A3080-47AA-487F-BC64-71BC98737D19}"/>
                </a:ext>
              </a:extLst>
            </p:cNvPr>
            <p:cNvSpPr/>
            <p:nvPr/>
          </p:nvSpPr>
          <p:spPr>
            <a:xfrm rot="5400000">
              <a:off x="10404886" y="3774585"/>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5" name="Up-Down Arrow 27">
              <a:extLst>
                <a:ext uri="{FF2B5EF4-FFF2-40B4-BE49-F238E27FC236}">
                  <a16:creationId xmlns:a16="http://schemas.microsoft.com/office/drawing/2014/main" id="{ED610519-20F4-4C6C-B6F5-4454BD8BF84B}"/>
                </a:ext>
              </a:extLst>
            </p:cNvPr>
            <p:cNvSpPr/>
            <p:nvPr/>
          </p:nvSpPr>
          <p:spPr>
            <a:xfrm rot="5400000">
              <a:off x="10450634" y="4727728"/>
              <a:ext cx="420821" cy="236278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26" name="TextBox 30">
              <a:extLst>
                <a:ext uri="{FF2B5EF4-FFF2-40B4-BE49-F238E27FC236}">
                  <a16:creationId xmlns:a16="http://schemas.microsoft.com/office/drawing/2014/main" id="{0C7F7163-A43C-4A20-A654-3C86DDAFBDC5}"/>
                </a:ext>
              </a:extLst>
            </p:cNvPr>
            <p:cNvSpPr txBox="1"/>
            <p:nvPr/>
          </p:nvSpPr>
          <p:spPr bwMode="auto">
            <a:xfrm>
              <a:off x="10242297" y="3498026"/>
              <a:ext cx="717005" cy="414818"/>
            </a:xfrm>
            <a:prstGeom prst="rect">
              <a:avLst/>
            </a:prstGeom>
            <a:noFill/>
            <a:ln w="22225" cap="flat" cmpd="sng" algn="ctr">
              <a:noFill/>
              <a:prstDash val="solid"/>
            </a:ln>
            <a:effectLst/>
          </p:spPr>
          <p:txBody>
            <a:bodyPr rtlCol="0" anchor="ctr"/>
            <a:lstStyle>
              <a:defPPr>
                <a:defRPr lang="nl-NL"/>
              </a:defPPr>
              <a:lvl1pPr marR="0" lvl="0" indent="0" algn="ctr" fontAlgn="auto">
                <a:lnSpc>
                  <a:spcPct val="100000"/>
                </a:lnSpc>
                <a:spcBef>
                  <a:spcPts val="0"/>
                </a:spcBef>
                <a:spcAft>
                  <a:spcPts val="0"/>
                </a:spcAft>
                <a:buClrTx/>
                <a:buSzTx/>
                <a:buFontTx/>
                <a:buNone/>
                <a:tabLst/>
                <a:defRPr kumimoji="0" b="0" i="0" u="none" strike="noStrike" kern="0" cap="none" spc="0" normalizeH="0" baseline="0">
                  <a:ln>
                    <a:noFill/>
                  </a:ln>
                  <a:solidFill>
                    <a:srgbClr val="363534"/>
                  </a:solidFill>
                  <a:effectLst/>
                  <a:uLnTx/>
                  <a:uFillTx/>
                  <a:latin typeface="Arial"/>
                  <a:ea typeface="ＭＳ Ｐゴシック" charset="-128"/>
                </a:defRPr>
              </a:lvl1pPr>
            </a:lstStyle>
            <a:p>
              <a:r>
                <a:rPr lang="de-DE"/>
                <a:t>über</a:t>
              </a:r>
              <a:endParaRPr lang="de-DE" dirty="0"/>
            </a:p>
          </p:txBody>
        </p:sp>
        <p:sp>
          <p:nvSpPr>
            <p:cNvPr id="27" name="TextBox 31">
              <a:extLst>
                <a:ext uri="{FF2B5EF4-FFF2-40B4-BE49-F238E27FC236}">
                  <a16:creationId xmlns:a16="http://schemas.microsoft.com/office/drawing/2014/main" id="{967E791F-B564-43CE-A229-4E20624154AC}"/>
                </a:ext>
              </a:extLst>
            </p:cNvPr>
            <p:cNvSpPr txBox="1"/>
            <p:nvPr/>
          </p:nvSpPr>
          <p:spPr bwMode="auto">
            <a:xfrm>
              <a:off x="9961799" y="4379136"/>
              <a:ext cx="1416084" cy="414818"/>
            </a:xfrm>
            <a:prstGeom prst="rect">
              <a:avLst/>
            </a:prstGeom>
            <a:noFill/>
            <a:ln w="22225" cap="flat" cmpd="sng" algn="ctr">
              <a:noFill/>
              <a:prstDash val="solid"/>
            </a:ln>
            <a:effectLst/>
          </p:spPr>
          <p:txBody>
            <a:bodyPr rtlCol="0" anchor="ctr"/>
            <a:lstStyle>
              <a:defPPr>
                <a:defRPr lang="nl-NL"/>
              </a:defPPr>
              <a:lvl1pPr marR="0" lvl="0" indent="0" algn="ctr" fontAlgn="auto">
                <a:lnSpc>
                  <a:spcPct val="100000"/>
                </a:lnSpc>
                <a:spcBef>
                  <a:spcPts val="0"/>
                </a:spcBef>
                <a:spcAft>
                  <a:spcPts val="0"/>
                </a:spcAft>
                <a:buClrTx/>
                <a:buSzTx/>
                <a:buFontTx/>
                <a:buNone/>
                <a:tabLst/>
                <a:defRPr kumimoji="0" b="0" i="0" u="none" strike="noStrike" kern="0" cap="none" spc="0" normalizeH="0" baseline="0">
                  <a:ln>
                    <a:noFill/>
                  </a:ln>
                  <a:solidFill>
                    <a:srgbClr val="363534"/>
                  </a:solidFill>
                  <a:effectLst/>
                  <a:uLnTx/>
                  <a:uFillTx/>
                  <a:latin typeface="Arial"/>
                  <a:ea typeface="ＭＳ Ｐゴシック" charset="-128"/>
                </a:defRPr>
              </a:lvl1pPr>
            </a:lstStyle>
            <a:p>
              <a:r>
                <a:rPr lang="de-DE"/>
                <a:t>Bereiche</a:t>
              </a:r>
              <a:endParaRPr lang="de-DE" dirty="0"/>
            </a:p>
          </p:txBody>
        </p:sp>
        <p:sp>
          <p:nvSpPr>
            <p:cNvPr id="28" name="TextBox 29">
              <a:extLst>
                <a:ext uri="{FF2B5EF4-FFF2-40B4-BE49-F238E27FC236}">
                  <a16:creationId xmlns:a16="http://schemas.microsoft.com/office/drawing/2014/main" id="{15FF0649-BBA4-48F0-BF0B-A736914F2A30}"/>
                </a:ext>
              </a:extLst>
            </p:cNvPr>
            <p:cNvSpPr txBox="1"/>
            <p:nvPr/>
          </p:nvSpPr>
          <p:spPr bwMode="auto">
            <a:xfrm>
              <a:off x="9614268" y="2546908"/>
              <a:ext cx="2014334" cy="414818"/>
            </a:xfrm>
            <a:prstGeom prst="rect">
              <a:avLst/>
            </a:prstGeom>
            <a:noFill/>
            <a:ln w="22225" cap="flat" cmpd="sng" algn="ctr">
              <a:noFill/>
              <a:prstDash val="solid"/>
            </a:ln>
            <a:effectLst/>
          </p:spPr>
          <p:txBody>
            <a:bodyPr rtlCol="0" anchor="ctr"/>
            <a:lstStyle>
              <a:defPPr>
                <a:defRPr lang="nl-NL"/>
              </a:defPPr>
              <a:lvl1pPr marR="0" lvl="0" indent="0" algn="ctr" fontAlgn="auto">
                <a:lnSpc>
                  <a:spcPct val="100000"/>
                </a:lnSpc>
                <a:spcBef>
                  <a:spcPts val="0"/>
                </a:spcBef>
                <a:spcAft>
                  <a:spcPts val="0"/>
                </a:spcAft>
                <a:buClrTx/>
                <a:buSzTx/>
                <a:buFontTx/>
                <a:buNone/>
                <a:tabLst/>
                <a:defRPr kumimoji="0" b="0" i="0" u="none" strike="noStrike" kern="0" cap="none" spc="0" normalizeH="0" baseline="0">
                  <a:ln>
                    <a:noFill/>
                  </a:ln>
                  <a:solidFill>
                    <a:srgbClr val="363534"/>
                  </a:solidFill>
                  <a:effectLst/>
                  <a:uLnTx/>
                  <a:uFillTx/>
                  <a:latin typeface="Arial"/>
                  <a:ea typeface="ＭＳ Ｐゴシック" charset="-128"/>
                </a:defRPr>
              </a:lvl1pPr>
            </a:lstStyle>
            <a:p>
              <a:r>
                <a:rPr lang="de-DE" dirty="0"/>
                <a:t>Koordination</a:t>
              </a:r>
            </a:p>
          </p:txBody>
        </p:sp>
      </p:grpSp>
      <p:grpSp>
        <p:nvGrpSpPr>
          <p:cNvPr id="29" name="Groep 28">
            <a:extLst>
              <a:ext uri="{FF2B5EF4-FFF2-40B4-BE49-F238E27FC236}">
                <a16:creationId xmlns:a16="http://schemas.microsoft.com/office/drawing/2014/main" id="{9141D258-679E-46CD-9B13-6D9A5047C173}"/>
              </a:ext>
            </a:extLst>
          </p:cNvPr>
          <p:cNvGrpSpPr/>
          <p:nvPr/>
        </p:nvGrpSpPr>
        <p:grpSpPr>
          <a:xfrm>
            <a:off x="549865" y="1809509"/>
            <a:ext cx="977247" cy="4739268"/>
            <a:chOff x="161882" y="1304693"/>
            <a:chExt cx="977247" cy="4739268"/>
          </a:xfrm>
        </p:grpSpPr>
        <p:sp>
          <p:nvSpPr>
            <p:cNvPr id="30" name="Up-Down Arrow 20">
              <a:extLst>
                <a:ext uri="{FF2B5EF4-FFF2-40B4-BE49-F238E27FC236}">
                  <a16:creationId xmlns:a16="http://schemas.microsoft.com/office/drawing/2014/main" id="{D668CC4C-45C9-40D7-BBF9-EF43A0EA1F95}"/>
                </a:ext>
              </a:extLst>
            </p:cNvPr>
            <p:cNvSpPr/>
            <p:nvPr/>
          </p:nvSpPr>
          <p:spPr>
            <a:xfrm>
              <a:off x="343983" y="1304693"/>
              <a:ext cx="576064" cy="4739268"/>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algn="ctr"/>
              <a:endParaRPr lang="de-DE" kern="0">
                <a:solidFill>
                  <a:srgbClr val="363534"/>
                </a:solidFill>
                <a:latin typeface="Arial"/>
                <a:ea typeface="ＭＳ Ｐゴシック" charset="-128"/>
              </a:endParaRPr>
            </a:p>
          </p:txBody>
        </p:sp>
        <p:sp>
          <p:nvSpPr>
            <p:cNvPr id="31" name="TextBox 29">
              <a:extLst>
                <a:ext uri="{FF2B5EF4-FFF2-40B4-BE49-F238E27FC236}">
                  <a16:creationId xmlns:a16="http://schemas.microsoft.com/office/drawing/2014/main" id="{C369519C-648C-4509-BBCC-CBE2F20D9CA3}"/>
                </a:ext>
              </a:extLst>
            </p:cNvPr>
            <p:cNvSpPr txBox="1"/>
            <p:nvPr/>
          </p:nvSpPr>
          <p:spPr bwMode="auto">
            <a:xfrm rot="16200000">
              <a:off x="24612" y="3502034"/>
              <a:ext cx="1921258" cy="307777"/>
            </a:xfrm>
            <a:prstGeom prst="rect">
              <a:avLst/>
            </a:prstGeom>
            <a:noFill/>
            <a:ln w="22225" cap="flat" cmpd="sng" algn="ctr">
              <a:noFill/>
              <a:prstDash val="solid"/>
            </a:ln>
            <a:effectLst/>
          </p:spPr>
          <p:txBody>
            <a:bodyPr rtlCol="0" anchor="ctr"/>
            <a:lstStyle>
              <a:defPPr>
                <a:defRPr lang="nl-NL"/>
              </a:defPPr>
              <a:lvl1pPr algn="ctr">
                <a:defRPr kern="0">
                  <a:solidFill>
                    <a:srgbClr val="363534"/>
                  </a:solidFill>
                  <a:latin typeface="Arial"/>
                  <a:ea typeface="ＭＳ Ｐゴシック" charset="-128"/>
                </a:defRPr>
              </a:lvl1pPr>
            </a:lstStyle>
            <a:p>
              <a:r>
                <a:rPr lang="de-DE" dirty="0"/>
                <a:t>Über Schichte</a:t>
              </a:r>
            </a:p>
          </p:txBody>
        </p:sp>
        <p:sp>
          <p:nvSpPr>
            <p:cNvPr id="32" name="TextBox 29">
              <a:extLst>
                <a:ext uri="{FF2B5EF4-FFF2-40B4-BE49-F238E27FC236}">
                  <a16:creationId xmlns:a16="http://schemas.microsoft.com/office/drawing/2014/main" id="{DA5ECD27-69A0-4896-87C3-05A11FC9C06B}"/>
                </a:ext>
              </a:extLst>
            </p:cNvPr>
            <p:cNvSpPr txBox="1"/>
            <p:nvPr/>
          </p:nvSpPr>
          <p:spPr bwMode="auto">
            <a:xfrm rot="16200000">
              <a:off x="-643673" y="3467201"/>
              <a:ext cx="1918888" cy="307777"/>
            </a:xfrm>
            <a:prstGeom prst="rect">
              <a:avLst/>
            </a:prstGeom>
            <a:noFill/>
            <a:ln w="22225" cap="flat" cmpd="sng" algn="ctr">
              <a:noFill/>
              <a:prstDash val="solid"/>
            </a:ln>
            <a:effectLst/>
          </p:spPr>
          <p:txBody>
            <a:bodyPr rtlCol="0" anchor="ctr"/>
            <a:lstStyle>
              <a:defPPr>
                <a:defRPr lang="nl-NL"/>
              </a:defPPr>
              <a:lvl1pPr algn="ctr">
                <a:defRPr kern="0">
                  <a:solidFill>
                    <a:srgbClr val="363534"/>
                  </a:solidFill>
                  <a:latin typeface="Arial"/>
                  <a:ea typeface="ＭＳ Ｐゴシック" charset="-128"/>
                </a:defRPr>
              </a:lvl1pPr>
            </a:lstStyle>
            <a:p>
              <a:r>
                <a:rPr lang="de-DE" dirty="0"/>
                <a:t>Koordination</a:t>
              </a:r>
            </a:p>
          </p:txBody>
        </p:sp>
      </p:grpSp>
      <p:pic>
        <p:nvPicPr>
          <p:cNvPr id="34" name="Afbeelding 33">
            <a:extLst>
              <a:ext uri="{FF2B5EF4-FFF2-40B4-BE49-F238E27FC236}">
                <a16:creationId xmlns:a16="http://schemas.microsoft.com/office/drawing/2014/main" id="{EECD7CAB-FDD5-4742-9121-A7F0533BF2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9906" y="6419732"/>
            <a:ext cx="705053" cy="273807"/>
          </a:xfrm>
          <a:prstGeom prst="rect">
            <a:avLst/>
          </a:prstGeom>
        </p:spPr>
      </p:pic>
    </p:spTree>
    <p:extLst>
      <p:ext uri="{BB962C8B-B14F-4D97-AF65-F5344CB8AC3E}">
        <p14:creationId xmlns:p14="http://schemas.microsoft.com/office/powerpoint/2010/main" val="1249909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914399" y="1125539"/>
            <a:ext cx="11133209" cy="1013813"/>
          </a:xfrm>
        </p:spPr>
        <p:txBody>
          <a:bodyPr>
            <a:normAutofit/>
          </a:bodyPr>
          <a:lstStyle/>
          <a:p>
            <a:r>
              <a:rPr lang="en-GB" dirty="0"/>
              <a:t>Japanese -</a:t>
            </a:r>
            <a:r>
              <a:rPr lang="ja-JP" altLang="nl-NL" sz="2800" dirty="0"/>
              <a:t>ソリューションに向けての５つの観点またはレイヤー</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3038634" y="234173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Healthcare Provider</a:t>
            </a:r>
          </a:p>
        </p:txBody>
      </p:sp>
      <p:sp>
        <p:nvSpPr>
          <p:cNvPr id="54" name="Ovaal 53">
            <a:extLst>
              <a:ext uri="{FF2B5EF4-FFF2-40B4-BE49-F238E27FC236}">
                <a16:creationId xmlns:a16="http://schemas.microsoft.com/office/drawing/2014/main" id="{9B3C4C7C-E851-ED4B-A8A2-35980925DBAA}"/>
              </a:ext>
            </a:extLst>
          </p:cNvPr>
          <p:cNvSpPr/>
          <p:nvPr/>
        </p:nvSpPr>
        <p:spPr>
          <a:xfrm>
            <a:off x="5230342" y="181415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5414596" y="198883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8" name="Afgeronde rechthoek 21">
            <a:extLst>
              <a:ext uri="{FF2B5EF4-FFF2-40B4-BE49-F238E27FC236}">
                <a16:creationId xmlns:a16="http://schemas.microsoft.com/office/drawing/2014/main" id="{DB4D9C68-5A4F-4094-AE1E-BA524B108F5C}"/>
              </a:ext>
            </a:extLst>
          </p:cNvPr>
          <p:cNvSpPr/>
          <p:nvPr/>
        </p:nvSpPr>
        <p:spPr>
          <a:xfrm>
            <a:off x="6513757" y="2615029"/>
            <a:ext cx="3761208" cy="567595"/>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dirty="0">
                <a:solidFill>
                  <a:schemeClr val="tx1"/>
                </a:solidFill>
              </a:rPr>
              <a:t>政策立案者</a:t>
            </a:r>
            <a:r>
              <a:rPr lang="nl-NL" dirty="0">
                <a:solidFill>
                  <a:schemeClr val="tx1"/>
                </a:solidFill>
              </a:rPr>
              <a:t> </a:t>
            </a:r>
          </a:p>
          <a:p>
            <a:pPr algn="ctr"/>
            <a:r>
              <a:rPr lang="nl-NL" dirty="0" err="1">
                <a:solidFill>
                  <a:schemeClr val="tx1"/>
                </a:solidFill>
              </a:rPr>
              <a:t>Decision</a:t>
            </a:r>
            <a:r>
              <a:rPr lang="nl-NL" dirty="0">
                <a:solidFill>
                  <a:schemeClr val="tx1"/>
                </a:solidFill>
              </a:rPr>
              <a:t> makers</a:t>
            </a:r>
          </a:p>
        </p:txBody>
      </p:sp>
      <p:sp>
        <p:nvSpPr>
          <p:cNvPr id="29" name="Afgeronde rechthoek 23">
            <a:extLst>
              <a:ext uri="{FF2B5EF4-FFF2-40B4-BE49-F238E27FC236}">
                <a16:creationId xmlns:a16="http://schemas.microsoft.com/office/drawing/2014/main" id="{B8BB88A4-1D91-4D96-A5B8-B1D7A7032816}"/>
              </a:ext>
            </a:extLst>
          </p:cNvPr>
          <p:cNvSpPr/>
          <p:nvPr/>
        </p:nvSpPr>
        <p:spPr>
          <a:xfrm>
            <a:off x="6513758" y="3296806"/>
            <a:ext cx="3761208" cy="579537"/>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nl-NL" dirty="0">
                <a:solidFill>
                  <a:schemeClr val="tx1"/>
                </a:solidFill>
              </a:rPr>
              <a:t>医療専門家、患者</a:t>
            </a:r>
            <a:r>
              <a:rPr lang="nl-NL" dirty="0">
                <a:solidFill>
                  <a:schemeClr val="tx1"/>
                </a:solidFill>
              </a:rPr>
              <a:t> </a:t>
            </a:r>
            <a:br>
              <a:rPr lang="nl-NL" dirty="0">
                <a:solidFill>
                  <a:schemeClr val="tx1"/>
                </a:solidFill>
              </a:rPr>
            </a:br>
            <a:r>
              <a:rPr lang="nl-NL" dirty="0" err="1">
                <a:solidFill>
                  <a:schemeClr val="tx1"/>
                </a:solidFill>
              </a:rPr>
              <a:t>Caregivers</a:t>
            </a:r>
            <a:r>
              <a:rPr lang="nl-NL" dirty="0">
                <a:solidFill>
                  <a:schemeClr val="tx1"/>
                </a:solidFill>
              </a:rPr>
              <a:t>, </a:t>
            </a:r>
            <a:r>
              <a:rPr lang="nl-NL" dirty="0" err="1">
                <a:solidFill>
                  <a:schemeClr val="tx1"/>
                </a:solidFill>
              </a:rPr>
              <a:t>Patients</a:t>
            </a:r>
            <a:endParaRPr lang="nl-NL" dirty="0">
              <a:solidFill>
                <a:schemeClr val="tx1"/>
              </a:solidFill>
            </a:endParaRPr>
          </a:p>
        </p:txBody>
      </p:sp>
      <p:sp>
        <p:nvSpPr>
          <p:cNvPr id="30" name="Afgeronde rechthoek 24">
            <a:extLst>
              <a:ext uri="{FF2B5EF4-FFF2-40B4-BE49-F238E27FC236}">
                <a16:creationId xmlns:a16="http://schemas.microsoft.com/office/drawing/2014/main" id="{B2F02A43-3498-411F-800F-19309468659C}"/>
              </a:ext>
            </a:extLst>
          </p:cNvPr>
          <p:cNvSpPr/>
          <p:nvPr/>
        </p:nvSpPr>
        <p:spPr>
          <a:xfrm>
            <a:off x="6513757" y="3991665"/>
            <a:ext cx="3761209" cy="567595"/>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dirty="0">
                <a:solidFill>
                  <a:schemeClr val="tx1"/>
                </a:solidFill>
              </a:rPr>
              <a:t>医療専門家、インフォマティシャン </a:t>
            </a:r>
            <a:r>
              <a:rPr lang="nl-NL" dirty="0">
                <a:solidFill>
                  <a:schemeClr val="tx1"/>
                </a:solidFill>
              </a:rPr>
              <a:t> </a:t>
            </a:r>
            <a:r>
              <a:rPr lang="nl-NL" dirty="0" err="1">
                <a:solidFill>
                  <a:schemeClr val="tx1"/>
                </a:solidFill>
              </a:rPr>
              <a:t>Caregivers</a:t>
            </a:r>
            <a:r>
              <a:rPr lang="nl-NL" dirty="0">
                <a:solidFill>
                  <a:schemeClr val="tx1"/>
                </a:solidFill>
              </a:rPr>
              <a:t>, </a:t>
            </a:r>
            <a:r>
              <a:rPr lang="nl-NL" dirty="0" err="1">
                <a:solidFill>
                  <a:schemeClr val="tx1"/>
                </a:solidFill>
              </a:rPr>
              <a:t>Informatics</a:t>
            </a:r>
            <a:endParaRPr lang="nl-NL" dirty="0">
              <a:solidFill>
                <a:schemeClr val="tx1"/>
              </a:solidFill>
            </a:endParaRPr>
          </a:p>
        </p:txBody>
      </p:sp>
      <p:sp>
        <p:nvSpPr>
          <p:cNvPr id="31" name="Afgeronde rechthoek 25">
            <a:extLst>
              <a:ext uri="{FF2B5EF4-FFF2-40B4-BE49-F238E27FC236}">
                <a16:creationId xmlns:a16="http://schemas.microsoft.com/office/drawing/2014/main" id="{CA889D3F-2557-4EED-99AD-9ECD4FCA26DA}"/>
              </a:ext>
            </a:extLst>
          </p:cNvPr>
          <p:cNvSpPr/>
          <p:nvPr/>
        </p:nvSpPr>
        <p:spPr>
          <a:xfrm>
            <a:off x="6513758" y="4675584"/>
            <a:ext cx="3761210" cy="567595"/>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dirty="0">
                <a:solidFill>
                  <a:schemeClr val="tx1"/>
                </a:solidFill>
              </a:rPr>
              <a:t>インフォマティシャン、</a:t>
            </a:r>
            <a:r>
              <a:rPr lang="nl-NL" altLang="ja-JP" dirty="0">
                <a:solidFill>
                  <a:schemeClr val="tx1"/>
                </a:solidFill>
              </a:rPr>
              <a:t>IT</a:t>
            </a:r>
            <a:r>
              <a:rPr lang="ja-JP" altLang="nl-NL" dirty="0">
                <a:solidFill>
                  <a:schemeClr val="tx1"/>
                </a:solidFill>
              </a:rPr>
              <a:t>専門家</a:t>
            </a:r>
          </a:p>
          <a:p>
            <a:pPr algn="ctr"/>
            <a:r>
              <a:rPr lang="nl-NL" dirty="0">
                <a:solidFill>
                  <a:schemeClr val="tx1"/>
                </a:solidFill>
              </a:rPr>
              <a:t> </a:t>
            </a:r>
            <a:r>
              <a:rPr lang="nl-NL" dirty="0" err="1">
                <a:solidFill>
                  <a:schemeClr val="tx1"/>
                </a:solidFill>
              </a:rPr>
              <a:t>Informatics</a:t>
            </a:r>
            <a:r>
              <a:rPr lang="nl-NL" dirty="0">
                <a:solidFill>
                  <a:schemeClr val="tx1"/>
                </a:solidFill>
              </a:rPr>
              <a:t>, IT-staff</a:t>
            </a:r>
          </a:p>
        </p:txBody>
      </p:sp>
      <p:sp>
        <p:nvSpPr>
          <p:cNvPr id="32" name="Afgeronde rechthoek 26">
            <a:extLst>
              <a:ext uri="{FF2B5EF4-FFF2-40B4-BE49-F238E27FC236}">
                <a16:creationId xmlns:a16="http://schemas.microsoft.com/office/drawing/2014/main" id="{284740F0-BDC5-4EEB-900C-0E1DF29EBC69}"/>
              </a:ext>
            </a:extLst>
          </p:cNvPr>
          <p:cNvSpPr/>
          <p:nvPr/>
        </p:nvSpPr>
        <p:spPr>
          <a:xfrm>
            <a:off x="6499887" y="5359501"/>
            <a:ext cx="3775077" cy="567595"/>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a:t>
            </a:r>
            <a:r>
              <a:rPr lang="ja-JP" altLang="nl-NL" dirty="0">
                <a:solidFill>
                  <a:schemeClr val="tx1"/>
                </a:solidFill>
              </a:rPr>
              <a:t>専門家　</a:t>
            </a:r>
          </a:p>
          <a:p>
            <a:pPr algn="ctr"/>
            <a:r>
              <a:rPr lang="nl-NL" dirty="0">
                <a:solidFill>
                  <a:schemeClr val="tx1"/>
                </a:solidFill>
              </a:rPr>
              <a:t>IT-Staff</a:t>
            </a:r>
          </a:p>
        </p:txBody>
      </p:sp>
      <p:sp>
        <p:nvSpPr>
          <p:cNvPr id="41" name="Afgeronde rechthoek 40">
            <a:extLst>
              <a:ext uri="{FF2B5EF4-FFF2-40B4-BE49-F238E27FC236}">
                <a16:creationId xmlns:a16="http://schemas.microsoft.com/office/drawing/2014/main" id="{7D483FA2-EB32-4B48-BCC2-9B7EA2938A8F}"/>
              </a:ext>
            </a:extLst>
          </p:cNvPr>
          <p:cNvSpPr/>
          <p:nvPr/>
        </p:nvSpPr>
        <p:spPr>
          <a:xfrm>
            <a:off x="3234751" y="259990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cap="all" dirty="0">
                <a:solidFill>
                  <a:schemeClr val="tx1"/>
                </a:solidFill>
              </a:rPr>
              <a:t>政策　</a:t>
            </a:r>
            <a:r>
              <a:rPr lang="nl-NL" cap="all" dirty="0">
                <a:solidFill>
                  <a:schemeClr val="tx1"/>
                </a:solidFill>
              </a:rPr>
              <a:t>Policy</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3234750" y="329144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cap="all" dirty="0">
                <a:solidFill>
                  <a:schemeClr val="tx1"/>
                </a:solidFill>
              </a:rPr>
              <a:t>ケアの過程</a:t>
            </a:r>
            <a:r>
              <a:rPr lang="ja-JP" altLang="nl-NL" cap="all" dirty="0">
                <a:solidFill>
                  <a:schemeClr val="tx1"/>
                </a:solidFill>
              </a:rPr>
              <a:t> </a:t>
            </a:r>
            <a:br>
              <a:rPr lang="en-US" altLang="ja-JP" cap="all" dirty="0">
                <a:solidFill>
                  <a:schemeClr val="tx1"/>
                </a:solidFill>
              </a:rPr>
            </a:br>
            <a:r>
              <a:rPr lang="nl-NL" cap="all" dirty="0">
                <a:solidFill>
                  <a:schemeClr val="tx1"/>
                </a:solidFill>
              </a:rPr>
              <a:t>Care </a:t>
            </a:r>
            <a:r>
              <a:rPr lang="nl-NL" cap="all" dirty="0" err="1">
                <a:solidFill>
                  <a:schemeClr val="tx1"/>
                </a:solidFill>
              </a:rPr>
              <a:t>processes</a:t>
            </a:r>
            <a:endParaRPr lang="nl-NL" cap="all" dirty="0">
              <a:solidFill>
                <a:schemeClr val="tx1"/>
              </a:solidFill>
            </a:endParaRP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3228211" y="398298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cap="all" dirty="0">
                <a:solidFill>
                  <a:schemeClr val="tx1"/>
                </a:solidFill>
              </a:rPr>
              <a:t>情報　</a:t>
            </a:r>
            <a:r>
              <a:rPr lang="nl-NL" cap="all" dirty="0">
                <a:solidFill>
                  <a:schemeClr val="tx1"/>
                </a:solidFill>
              </a:rPr>
              <a:t>Information</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3218078" y="467452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cap="all" dirty="0">
                <a:solidFill>
                  <a:schemeClr val="tx1"/>
                </a:solidFill>
              </a:rPr>
              <a:t>応用　</a:t>
            </a:r>
            <a:r>
              <a:rPr lang="nl-NL" cap="all" dirty="0">
                <a:solidFill>
                  <a:schemeClr val="tx1"/>
                </a:solidFill>
              </a:rPr>
              <a:t>Applications</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3218078" y="536606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nl-NL" cap="all" dirty="0">
                <a:solidFill>
                  <a:schemeClr val="tx1"/>
                </a:solidFill>
              </a:rPr>
              <a:t>テクノロジー</a:t>
            </a:r>
            <a:r>
              <a:rPr lang="nl-NL" altLang="ja-JP" cap="all" dirty="0">
                <a:solidFill>
                  <a:schemeClr val="tx1"/>
                </a:solidFill>
              </a:rPr>
              <a:t>Technology</a:t>
            </a:r>
          </a:p>
        </p:txBody>
      </p:sp>
      <p:cxnSp>
        <p:nvCxnSpPr>
          <p:cNvPr id="33" name="Rechte verbindingslijn 32">
            <a:extLst>
              <a:ext uri="{FF2B5EF4-FFF2-40B4-BE49-F238E27FC236}">
                <a16:creationId xmlns:a16="http://schemas.microsoft.com/office/drawing/2014/main" id="{8AAF1FAD-38D8-4AE6-AD3D-51C6FE17C219}"/>
              </a:ext>
            </a:extLst>
          </p:cNvPr>
          <p:cNvCxnSpPr>
            <a:cxnSpLocks/>
            <a:endCxn id="28" idx="1"/>
          </p:cNvCxnSpPr>
          <p:nvPr/>
        </p:nvCxnSpPr>
        <p:spPr>
          <a:xfrm flipV="1">
            <a:off x="5951676" y="2898827"/>
            <a:ext cx="562081" cy="2"/>
          </a:xfrm>
          <a:prstGeom prst="line">
            <a:avLst/>
          </a:prstGeom>
          <a:ln w="25400">
            <a:solidFill>
              <a:srgbClr val="FDB17B"/>
            </a:solidFill>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B2014CA5-FC4B-43A1-A5CA-58C12F22B6CD}"/>
              </a:ext>
            </a:extLst>
          </p:cNvPr>
          <p:cNvCxnSpPr/>
          <p:nvPr/>
        </p:nvCxnSpPr>
        <p:spPr>
          <a:xfrm flipV="1">
            <a:off x="5944898" y="3586574"/>
            <a:ext cx="562082" cy="1"/>
          </a:xfrm>
          <a:prstGeom prst="line">
            <a:avLst/>
          </a:prstGeom>
          <a:ln w="25400">
            <a:solidFill>
              <a:srgbClr val="FDC8A4"/>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p:nvPr/>
        </p:nvCxnSpPr>
        <p:spPr>
          <a:xfrm flipV="1">
            <a:off x="5944898" y="4272658"/>
            <a:ext cx="562082" cy="1"/>
          </a:xfrm>
          <a:prstGeom prst="line">
            <a:avLst/>
          </a:prstGeom>
          <a:ln w="25400">
            <a:solidFill>
              <a:srgbClr val="EFFC4D"/>
            </a:solidFill>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p:nvPr/>
        </p:nvCxnSpPr>
        <p:spPr>
          <a:xfrm flipV="1">
            <a:off x="5951676" y="4959380"/>
            <a:ext cx="562082" cy="1"/>
          </a:xfrm>
          <a:prstGeom prst="line">
            <a:avLst/>
          </a:prstGeom>
          <a:ln w="25400">
            <a:solidFill>
              <a:srgbClr val="A0D354"/>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p:nvPr/>
        </p:nvCxnSpPr>
        <p:spPr>
          <a:xfrm flipV="1">
            <a:off x="5951676" y="5640500"/>
            <a:ext cx="562082" cy="1"/>
          </a:xfrm>
          <a:prstGeom prst="line">
            <a:avLst/>
          </a:prstGeom>
          <a:ln w="25400">
            <a:solidFill>
              <a:srgbClr val="63CD45"/>
            </a:solidFill>
          </a:ln>
        </p:spPr>
        <p:style>
          <a:lnRef idx="1">
            <a:schemeClr val="accent1"/>
          </a:lnRef>
          <a:fillRef idx="0">
            <a:schemeClr val="accent1"/>
          </a:fillRef>
          <a:effectRef idx="0">
            <a:schemeClr val="accent1"/>
          </a:effectRef>
          <a:fontRef idx="minor">
            <a:schemeClr val="tx1"/>
          </a:fontRef>
        </p:style>
      </p:cxnSp>
      <p:pic>
        <p:nvPicPr>
          <p:cNvPr id="24" name="Afbeelding 23">
            <a:extLst>
              <a:ext uri="{FF2B5EF4-FFF2-40B4-BE49-F238E27FC236}">
                <a16:creationId xmlns:a16="http://schemas.microsoft.com/office/drawing/2014/main" id="{3A9D7884-DC62-4089-8795-CF4CADA39B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9911" y="6190312"/>
            <a:ext cx="705053" cy="273807"/>
          </a:xfrm>
          <a:prstGeom prst="rect">
            <a:avLst/>
          </a:prstGeom>
        </p:spPr>
      </p:pic>
    </p:spTree>
    <p:extLst>
      <p:ext uri="{BB962C8B-B14F-4D97-AF65-F5344CB8AC3E}">
        <p14:creationId xmlns:p14="http://schemas.microsoft.com/office/powerpoint/2010/main" val="4759686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6088D875-5638-4A64-B403-7784F84AE710}"/>
              </a:ext>
            </a:extLst>
          </p:cNvPr>
          <p:cNvSpPr>
            <a:spLocks noGrp="1"/>
          </p:cNvSpPr>
          <p:nvPr>
            <p:ph type="body" sz="quarter" idx="10"/>
          </p:nvPr>
        </p:nvSpPr>
        <p:spPr/>
        <p:txBody>
          <a:bodyPr/>
          <a:lstStyle/>
          <a:p>
            <a:endParaRPr lang="nl-NL"/>
          </a:p>
        </p:txBody>
      </p:sp>
      <p:sp>
        <p:nvSpPr>
          <p:cNvPr id="3" name="Titel 2">
            <a:extLst>
              <a:ext uri="{FF2B5EF4-FFF2-40B4-BE49-F238E27FC236}">
                <a16:creationId xmlns:a16="http://schemas.microsoft.com/office/drawing/2014/main" id="{FB759CC6-C8B4-40F8-97DD-9973488634F3}"/>
              </a:ext>
            </a:extLst>
          </p:cNvPr>
          <p:cNvSpPr>
            <a:spLocks noGrp="1"/>
          </p:cNvSpPr>
          <p:nvPr>
            <p:ph type="ctrTitle"/>
          </p:nvPr>
        </p:nvSpPr>
        <p:spPr/>
        <p:txBody>
          <a:bodyPr/>
          <a:lstStyle/>
          <a:p>
            <a:endParaRPr lang="nl-NL"/>
          </a:p>
        </p:txBody>
      </p:sp>
    </p:spTree>
    <p:extLst>
      <p:ext uri="{BB962C8B-B14F-4D97-AF65-F5344CB8AC3E}">
        <p14:creationId xmlns:p14="http://schemas.microsoft.com/office/powerpoint/2010/main" val="38859167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Intra</a:t>
            </a:r>
            <a:r>
              <a:rPr lang="en-GB" dirty="0" err="1"/>
              <a:t>operabiliteit</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pic>
        <p:nvPicPr>
          <p:cNvPr id="14" name="Afbeelding 13">
            <a:extLst>
              <a:ext uri="{FF2B5EF4-FFF2-40B4-BE49-F238E27FC236}">
                <a16:creationId xmlns:a16="http://schemas.microsoft.com/office/drawing/2014/main" id="{7A771DC1-540C-4446-B7A7-880417DB6D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3595" y="6472432"/>
            <a:ext cx="705053" cy="273807"/>
          </a:xfrm>
          <a:prstGeom prst="rect">
            <a:avLst/>
          </a:prstGeom>
        </p:spPr>
      </p:pic>
    </p:spTree>
    <p:extLst>
      <p:ext uri="{BB962C8B-B14F-4D97-AF65-F5344CB8AC3E}">
        <p14:creationId xmlns:p14="http://schemas.microsoft.com/office/powerpoint/2010/main" val="19757885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Intra</a:t>
            </a:r>
            <a:r>
              <a:rPr lang="en-GB" dirty="0" err="1"/>
              <a:t>operabiliteit</a:t>
            </a:r>
            <a:endParaRPr lang="en-GB" noProof="0" dirty="0"/>
          </a:p>
        </p:txBody>
      </p:sp>
      <p:sp>
        <p:nvSpPr>
          <p:cNvPr id="40" name="Afgeronde rechthoek 39">
            <a:extLst>
              <a:ext uri="{FF2B5EF4-FFF2-40B4-BE49-F238E27FC236}">
                <a16:creationId xmlns:a16="http://schemas.microsoft.com/office/drawing/2014/main" id="{C11E1EAD-11C5-D945-923C-A49E416BDC19}"/>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8" name="Afgeronde rechthoek 21">
            <a:extLst>
              <a:ext uri="{FF2B5EF4-FFF2-40B4-BE49-F238E27FC236}">
                <a16:creationId xmlns:a16="http://schemas.microsoft.com/office/drawing/2014/main" id="{DB4D9C68-5A4F-4094-AE1E-BA524B108F5C}"/>
              </a:ext>
            </a:extLst>
          </p:cNvPr>
          <p:cNvSpPr/>
          <p:nvPr/>
        </p:nvSpPr>
        <p:spPr>
          <a:xfrm>
            <a:off x="5172638" y="2858869"/>
            <a:ext cx="3307624" cy="567595"/>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bestuurders</a:t>
            </a:r>
          </a:p>
        </p:txBody>
      </p:sp>
      <p:sp>
        <p:nvSpPr>
          <p:cNvPr id="29" name="Afgeronde rechthoek 23">
            <a:extLst>
              <a:ext uri="{FF2B5EF4-FFF2-40B4-BE49-F238E27FC236}">
                <a16:creationId xmlns:a16="http://schemas.microsoft.com/office/drawing/2014/main" id="{B8BB88A4-1D91-4D96-A5B8-B1D7A7032816}"/>
              </a:ext>
            </a:extLst>
          </p:cNvPr>
          <p:cNvSpPr/>
          <p:nvPr/>
        </p:nvSpPr>
        <p:spPr>
          <a:xfrm>
            <a:off x="5172638" y="3540646"/>
            <a:ext cx="3307624" cy="579537"/>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zorgverleners, patiënten</a:t>
            </a:r>
          </a:p>
        </p:txBody>
      </p:sp>
      <p:sp>
        <p:nvSpPr>
          <p:cNvPr id="30" name="Afgeronde rechthoek 24">
            <a:extLst>
              <a:ext uri="{FF2B5EF4-FFF2-40B4-BE49-F238E27FC236}">
                <a16:creationId xmlns:a16="http://schemas.microsoft.com/office/drawing/2014/main" id="{B2F02A43-3498-411F-800F-19309468659C}"/>
              </a:ext>
            </a:extLst>
          </p:cNvPr>
          <p:cNvSpPr/>
          <p:nvPr/>
        </p:nvSpPr>
        <p:spPr>
          <a:xfrm>
            <a:off x="5172638" y="4235505"/>
            <a:ext cx="3307624" cy="567595"/>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zorgverleners, informatici</a:t>
            </a:r>
          </a:p>
        </p:txBody>
      </p:sp>
      <p:sp>
        <p:nvSpPr>
          <p:cNvPr id="31" name="Afgeronde rechthoek 25">
            <a:extLst>
              <a:ext uri="{FF2B5EF4-FFF2-40B4-BE49-F238E27FC236}">
                <a16:creationId xmlns:a16="http://schemas.microsoft.com/office/drawing/2014/main" id="{CA889D3F-2557-4EED-99AD-9ECD4FCA26DA}"/>
              </a:ext>
            </a:extLst>
          </p:cNvPr>
          <p:cNvSpPr/>
          <p:nvPr/>
        </p:nvSpPr>
        <p:spPr>
          <a:xfrm>
            <a:off x="5172638" y="4919424"/>
            <a:ext cx="3307624" cy="567595"/>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informatici, ICT-</a:t>
            </a:r>
            <a:r>
              <a:rPr lang="nl-NL" err="1">
                <a:solidFill>
                  <a:schemeClr val="tx1"/>
                </a:solidFill>
              </a:rPr>
              <a:t>ers</a:t>
            </a:r>
            <a:endParaRPr lang="nl-NL">
              <a:solidFill>
                <a:schemeClr val="tx1"/>
              </a:solidFill>
            </a:endParaRPr>
          </a:p>
        </p:txBody>
      </p:sp>
      <p:sp>
        <p:nvSpPr>
          <p:cNvPr id="32" name="Afgeronde rechthoek 26">
            <a:extLst>
              <a:ext uri="{FF2B5EF4-FFF2-40B4-BE49-F238E27FC236}">
                <a16:creationId xmlns:a16="http://schemas.microsoft.com/office/drawing/2014/main" id="{284740F0-BDC5-4EEB-900C-0E1DF29EBC69}"/>
              </a:ext>
            </a:extLst>
          </p:cNvPr>
          <p:cNvSpPr/>
          <p:nvPr/>
        </p:nvSpPr>
        <p:spPr>
          <a:xfrm>
            <a:off x="5158768" y="5603341"/>
            <a:ext cx="3307624" cy="567595"/>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ICT-</a:t>
            </a:r>
            <a:r>
              <a:rPr lang="nl-NL" err="1">
                <a:solidFill>
                  <a:schemeClr val="tx1"/>
                </a:solidFill>
              </a:rPr>
              <a:t>ers</a:t>
            </a:r>
            <a:endParaRPr lang="nl-NL">
              <a:solidFill>
                <a:schemeClr val="tx1"/>
              </a:solidFill>
            </a:endParaRPr>
          </a:p>
        </p:txBody>
      </p:sp>
      <p:cxnSp>
        <p:nvCxnSpPr>
          <p:cNvPr id="33" name="Rechte verbindingslijn 32">
            <a:extLst>
              <a:ext uri="{FF2B5EF4-FFF2-40B4-BE49-F238E27FC236}">
                <a16:creationId xmlns:a16="http://schemas.microsoft.com/office/drawing/2014/main" id="{8AAF1FAD-38D8-4AE6-AD3D-51C6FE17C219}"/>
              </a:ext>
            </a:extLst>
          </p:cNvPr>
          <p:cNvCxnSpPr>
            <a:endCxn id="28" idx="1"/>
          </p:cNvCxnSpPr>
          <p:nvPr/>
        </p:nvCxnSpPr>
        <p:spPr>
          <a:xfrm flipV="1">
            <a:off x="4610556" y="3142667"/>
            <a:ext cx="562082" cy="1"/>
          </a:xfrm>
          <a:prstGeom prst="line">
            <a:avLst/>
          </a:prstGeom>
          <a:ln w="25400">
            <a:solidFill>
              <a:srgbClr val="FDB17B"/>
            </a:solidFill>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B2014CA5-FC4B-43A1-A5CA-58C12F22B6CD}"/>
              </a:ext>
            </a:extLst>
          </p:cNvPr>
          <p:cNvCxnSpPr/>
          <p:nvPr/>
        </p:nvCxnSpPr>
        <p:spPr>
          <a:xfrm flipV="1">
            <a:off x="4603778" y="3830414"/>
            <a:ext cx="562082" cy="1"/>
          </a:xfrm>
          <a:prstGeom prst="line">
            <a:avLst/>
          </a:prstGeom>
          <a:ln w="25400">
            <a:solidFill>
              <a:srgbClr val="FDC8A4"/>
            </a:solidFill>
          </a:ln>
        </p:spPr>
        <p:style>
          <a:lnRef idx="1">
            <a:schemeClr val="accent1"/>
          </a:lnRef>
          <a:fillRef idx="0">
            <a:schemeClr val="accent1"/>
          </a:fillRef>
          <a:effectRef idx="0">
            <a:schemeClr val="accent1"/>
          </a:effectRef>
          <a:fontRef idx="minor">
            <a:schemeClr val="tx1"/>
          </a:fontRef>
        </p:style>
      </p:cxnSp>
      <p:cxnSp>
        <p:nvCxnSpPr>
          <p:cNvPr id="35" name="Rechte verbindingslijn 34">
            <a:extLst>
              <a:ext uri="{FF2B5EF4-FFF2-40B4-BE49-F238E27FC236}">
                <a16:creationId xmlns:a16="http://schemas.microsoft.com/office/drawing/2014/main" id="{F9A32ED9-604E-4B85-9101-E4ED5369B5C6}"/>
              </a:ext>
            </a:extLst>
          </p:cNvPr>
          <p:cNvCxnSpPr/>
          <p:nvPr/>
        </p:nvCxnSpPr>
        <p:spPr>
          <a:xfrm flipV="1">
            <a:off x="4603778" y="4516498"/>
            <a:ext cx="562082" cy="1"/>
          </a:xfrm>
          <a:prstGeom prst="line">
            <a:avLst/>
          </a:prstGeom>
          <a:ln w="25400">
            <a:solidFill>
              <a:srgbClr val="EFFC4D"/>
            </a:solidFill>
          </a:ln>
        </p:spPr>
        <p:style>
          <a:lnRef idx="1">
            <a:schemeClr val="accent1"/>
          </a:lnRef>
          <a:fillRef idx="0">
            <a:schemeClr val="accent1"/>
          </a:fillRef>
          <a:effectRef idx="0">
            <a:schemeClr val="accent1"/>
          </a:effectRef>
          <a:fontRef idx="minor">
            <a:schemeClr val="tx1"/>
          </a:fontRef>
        </p:style>
      </p:cxnSp>
      <p:cxnSp>
        <p:nvCxnSpPr>
          <p:cNvPr id="36" name="Rechte verbindingslijn 35">
            <a:extLst>
              <a:ext uri="{FF2B5EF4-FFF2-40B4-BE49-F238E27FC236}">
                <a16:creationId xmlns:a16="http://schemas.microsoft.com/office/drawing/2014/main" id="{52F41FEA-4522-41BD-B3CB-3D0286212191}"/>
              </a:ext>
            </a:extLst>
          </p:cNvPr>
          <p:cNvCxnSpPr/>
          <p:nvPr/>
        </p:nvCxnSpPr>
        <p:spPr>
          <a:xfrm flipV="1">
            <a:off x="4610556" y="5203220"/>
            <a:ext cx="562082" cy="1"/>
          </a:xfrm>
          <a:prstGeom prst="line">
            <a:avLst/>
          </a:prstGeom>
          <a:ln w="25400">
            <a:solidFill>
              <a:srgbClr val="A0D354"/>
            </a:solidFill>
          </a:ln>
        </p:spPr>
        <p:style>
          <a:lnRef idx="1">
            <a:schemeClr val="accent1"/>
          </a:lnRef>
          <a:fillRef idx="0">
            <a:schemeClr val="accent1"/>
          </a:fillRef>
          <a:effectRef idx="0">
            <a:schemeClr val="accent1"/>
          </a:effectRef>
          <a:fontRef idx="minor">
            <a:schemeClr val="tx1"/>
          </a:fontRef>
        </p:style>
      </p:cxnSp>
      <p:cxnSp>
        <p:nvCxnSpPr>
          <p:cNvPr id="37" name="Rechte verbindingslijn 36">
            <a:extLst>
              <a:ext uri="{FF2B5EF4-FFF2-40B4-BE49-F238E27FC236}">
                <a16:creationId xmlns:a16="http://schemas.microsoft.com/office/drawing/2014/main" id="{357A6972-4369-4FE0-B1D9-598A0F05896D}"/>
              </a:ext>
            </a:extLst>
          </p:cNvPr>
          <p:cNvCxnSpPr/>
          <p:nvPr/>
        </p:nvCxnSpPr>
        <p:spPr>
          <a:xfrm flipV="1">
            <a:off x="4610556" y="5884340"/>
            <a:ext cx="562082" cy="1"/>
          </a:xfrm>
          <a:prstGeom prst="line">
            <a:avLst/>
          </a:prstGeom>
          <a:ln w="25400">
            <a:solidFill>
              <a:srgbClr val="63CD45"/>
            </a:solidFill>
          </a:ln>
        </p:spPr>
        <p:style>
          <a:lnRef idx="1">
            <a:schemeClr val="accent1"/>
          </a:lnRef>
          <a:fillRef idx="0">
            <a:schemeClr val="accent1"/>
          </a:fillRef>
          <a:effectRef idx="0">
            <a:schemeClr val="accent1"/>
          </a:effectRef>
          <a:fontRef idx="minor">
            <a:schemeClr val="tx1"/>
          </a:fontRef>
        </p:style>
      </p:cxn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pic>
        <p:nvPicPr>
          <p:cNvPr id="24" name="Afbeelding 23">
            <a:extLst>
              <a:ext uri="{FF2B5EF4-FFF2-40B4-BE49-F238E27FC236}">
                <a16:creationId xmlns:a16="http://schemas.microsoft.com/office/drawing/2014/main" id="{380D6738-4636-41FD-AD67-6496BEF62E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1339" y="6472432"/>
            <a:ext cx="705053" cy="273807"/>
          </a:xfrm>
          <a:prstGeom prst="rect">
            <a:avLst/>
          </a:prstGeom>
        </p:spPr>
      </p:pic>
    </p:spTree>
    <p:extLst>
      <p:ext uri="{BB962C8B-B14F-4D97-AF65-F5344CB8AC3E}">
        <p14:creationId xmlns:p14="http://schemas.microsoft.com/office/powerpoint/2010/main" val="27597910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Afgeronde rechthoek 45">
            <a:extLst>
              <a:ext uri="{FF2B5EF4-FFF2-40B4-BE49-F238E27FC236}">
                <a16:creationId xmlns:a16="http://schemas.microsoft.com/office/drawing/2014/main" id="{595A5AD7-16CC-443F-A112-190FE4BF99F0}"/>
              </a:ext>
            </a:extLst>
          </p:cNvPr>
          <p:cNvSpPr/>
          <p:nvPr/>
        </p:nvSpPr>
        <p:spPr>
          <a:xfrm>
            <a:off x="7457328" y="2562341"/>
            <a:ext cx="3096081" cy="4183898"/>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Organisatorische eenheid</a:t>
            </a:r>
          </a:p>
        </p:txBody>
      </p:sp>
      <p:sp>
        <p:nvSpPr>
          <p:cNvPr id="39" name="Afgeronde rechthoek 39">
            <a:extLst>
              <a:ext uri="{FF2B5EF4-FFF2-40B4-BE49-F238E27FC236}">
                <a16:creationId xmlns:a16="http://schemas.microsoft.com/office/drawing/2014/main" id="{CAB79D3A-6650-44CF-B600-ED14994BEC96}"/>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Organisatorische eenheid</a:t>
            </a:r>
          </a:p>
        </p:txBody>
      </p:sp>
      <p:sp>
        <p:nvSpPr>
          <p:cNvPr id="3" name="Titel 2"/>
          <p:cNvSpPr>
            <a:spLocks noGrp="1"/>
          </p:cNvSpPr>
          <p:nvPr>
            <p:ph type="ctrTitle"/>
          </p:nvPr>
        </p:nvSpPr>
        <p:spPr>
          <a:xfrm>
            <a:off x="914400" y="1125540"/>
            <a:ext cx="10439400" cy="756210"/>
          </a:xfrm>
        </p:spPr>
        <p:txBody>
          <a:bodyPr/>
          <a:lstStyle/>
          <a:p>
            <a:r>
              <a:rPr lang="en-GB" b="1" noProof="0" dirty="0">
                <a:solidFill>
                  <a:schemeClr val="accent2"/>
                </a:solidFill>
              </a:rPr>
              <a:t>Inter</a:t>
            </a:r>
            <a:r>
              <a:rPr lang="en-GB" dirty="0" err="1"/>
              <a:t>operabiliteit</a:t>
            </a:r>
            <a:endParaRPr lang="en-GB" noProof="0" dirty="0"/>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Ovaal 58">
            <a:extLst>
              <a:ext uri="{FF2B5EF4-FFF2-40B4-BE49-F238E27FC236}">
                <a16:creationId xmlns:a16="http://schemas.microsoft.com/office/drawing/2014/main" id="{E52A69FB-6D52-FB47-B3FA-92B004FA48EB}"/>
              </a:ext>
            </a:extLst>
          </p:cNvPr>
          <p:cNvSpPr/>
          <p:nvPr/>
        </p:nvSpPr>
        <p:spPr>
          <a:xfrm>
            <a:off x="9742040" y="2081235"/>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9926294" y="2255911"/>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Afgeronde rechthoek 21">
            <a:extLst>
              <a:ext uri="{FF2B5EF4-FFF2-40B4-BE49-F238E27FC236}">
                <a16:creationId xmlns:a16="http://schemas.microsoft.com/office/drawing/2014/main" id="{6B21B467-6244-4CBD-A88B-F550CC57AA84}"/>
              </a:ext>
            </a:extLst>
          </p:cNvPr>
          <p:cNvSpPr/>
          <p:nvPr/>
        </p:nvSpPr>
        <p:spPr>
          <a:xfrm>
            <a:off x="4861882" y="2912560"/>
            <a:ext cx="2511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sp>
        <p:nvSpPr>
          <p:cNvPr id="4" name="Afgeronde rechthoek 23">
            <a:extLst>
              <a:ext uri="{FF2B5EF4-FFF2-40B4-BE49-F238E27FC236}">
                <a16:creationId xmlns:a16="http://schemas.microsoft.com/office/drawing/2014/main" id="{4FBBE02D-331C-438C-988C-5E64E9CEF96F}"/>
              </a:ext>
            </a:extLst>
          </p:cNvPr>
          <p:cNvSpPr/>
          <p:nvPr/>
        </p:nvSpPr>
        <p:spPr>
          <a:xfrm>
            <a:off x="4846292" y="3605162"/>
            <a:ext cx="2542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samenwerking</a:t>
            </a:r>
          </a:p>
        </p:txBody>
      </p:sp>
      <p:sp>
        <p:nvSpPr>
          <p:cNvPr id="5" name="Afgeronde rechthoek 24">
            <a:extLst>
              <a:ext uri="{FF2B5EF4-FFF2-40B4-BE49-F238E27FC236}">
                <a16:creationId xmlns:a16="http://schemas.microsoft.com/office/drawing/2014/main" id="{CE081AFD-6259-4453-AF46-48D8F2A1AFC1}"/>
              </a:ext>
            </a:extLst>
          </p:cNvPr>
          <p:cNvSpPr/>
          <p:nvPr/>
        </p:nvSpPr>
        <p:spPr>
          <a:xfrm>
            <a:off x="4856986" y="4292413"/>
            <a:ext cx="2542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structuur &amp; inhoud</a:t>
            </a:r>
          </a:p>
        </p:txBody>
      </p:sp>
      <p:sp>
        <p:nvSpPr>
          <p:cNvPr id="6" name="Afgeronde rechthoek 25">
            <a:extLst>
              <a:ext uri="{FF2B5EF4-FFF2-40B4-BE49-F238E27FC236}">
                <a16:creationId xmlns:a16="http://schemas.microsoft.com/office/drawing/2014/main" id="{6C4136C7-25C9-4E5E-8F9B-678EA26210F4}"/>
              </a:ext>
            </a:extLst>
          </p:cNvPr>
          <p:cNvSpPr/>
          <p:nvPr/>
        </p:nvSpPr>
        <p:spPr>
          <a:xfrm>
            <a:off x="4861887" y="4987970"/>
            <a:ext cx="2542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koppelen van systemen</a:t>
            </a:r>
          </a:p>
        </p:txBody>
      </p:sp>
      <p:sp>
        <p:nvSpPr>
          <p:cNvPr id="7" name="Afgeronde rechthoek 26">
            <a:extLst>
              <a:ext uri="{FF2B5EF4-FFF2-40B4-BE49-F238E27FC236}">
                <a16:creationId xmlns:a16="http://schemas.microsoft.com/office/drawing/2014/main" id="{688D6C47-1AA3-4204-AA43-2AB083E79B19}"/>
              </a:ext>
            </a:extLst>
          </p:cNvPr>
          <p:cNvSpPr/>
          <p:nvPr/>
        </p:nvSpPr>
        <p:spPr>
          <a:xfrm>
            <a:off x="4861887" y="5694321"/>
            <a:ext cx="2542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infrastructuur</a:t>
            </a:r>
          </a:p>
        </p:txBody>
      </p:sp>
      <p:pic>
        <p:nvPicPr>
          <p:cNvPr id="33" name="Afbeelding 32">
            <a:extLst>
              <a:ext uri="{FF2B5EF4-FFF2-40B4-BE49-F238E27FC236}">
                <a16:creationId xmlns:a16="http://schemas.microsoft.com/office/drawing/2014/main" id="{0BE2DEAE-0231-42ED-9D61-D327D95F5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8170" y="6472432"/>
            <a:ext cx="705053" cy="273807"/>
          </a:xfrm>
          <a:prstGeom prst="rect">
            <a:avLst/>
          </a:prstGeom>
        </p:spPr>
      </p:pic>
      <p:sp>
        <p:nvSpPr>
          <p:cNvPr id="34" name="Afgeronde rechthoek 19">
            <a:extLst>
              <a:ext uri="{FF2B5EF4-FFF2-40B4-BE49-F238E27FC236}">
                <a16:creationId xmlns:a16="http://schemas.microsoft.com/office/drawing/2014/main" id="{7F14A87E-AD14-4E8C-A16E-F07A56524E97}"/>
              </a:ext>
            </a:extLst>
          </p:cNvPr>
          <p:cNvSpPr/>
          <p:nvPr/>
        </p:nvSpPr>
        <p:spPr>
          <a:xfrm rot="16200000">
            <a:off x="-703864" y="4235811"/>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35" name="Afgeronde rechthoek 20">
            <a:extLst>
              <a:ext uri="{FF2B5EF4-FFF2-40B4-BE49-F238E27FC236}">
                <a16:creationId xmlns:a16="http://schemas.microsoft.com/office/drawing/2014/main" id="{9189F859-5670-4AD5-B262-F18E743C31E7}"/>
              </a:ext>
            </a:extLst>
          </p:cNvPr>
          <p:cNvSpPr/>
          <p:nvPr/>
        </p:nvSpPr>
        <p:spPr>
          <a:xfrm rot="16200000">
            <a:off x="-1386015" y="4235812"/>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BEVEILIGING</a:t>
            </a:r>
          </a:p>
        </p:txBody>
      </p:sp>
      <p:sp>
        <p:nvSpPr>
          <p:cNvPr id="36" name="Afgeronde rechthoek 19">
            <a:extLst>
              <a:ext uri="{FF2B5EF4-FFF2-40B4-BE49-F238E27FC236}">
                <a16:creationId xmlns:a16="http://schemas.microsoft.com/office/drawing/2014/main" id="{A56D719F-9DB4-41AD-81B5-ACE3E8226688}"/>
              </a:ext>
            </a:extLst>
          </p:cNvPr>
          <p:cNvSpPr/>
          <p:nvPr/>
        </p:nvSpPr>
        <p:spPr>
          <a:xfrm rot="5400000">
            <a:off x="9076961" y="4235812"/>
            <a:ext cx="3846641"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37" name="Afgeronde rechthoek 20">
            <a:extLst>
              <a:ext uri="{FF2B5EF4-FFF2-40B4-BE49-F238E27FC236}">
                <a16:creationId xmlns:a16="http://schemas.microsoft.com/office/drawing/2014/main" id="{D1ADF044-A99B-4C13-BA2D-A19F0929E40C}"/>
              </a:ext>
            </a:extLst>
          </p:cNvPr>
          <p:cNvSpPr/>
          <p:nvPr/>
        </p:nvSpPr>
        <p:spPr>
          <a:xfrm rot="5400000">
            <a:off x="9785139" y="4235811"/>
            <a:ext cx="3846641" cy="591534"/>
          </a:xfrm>
          <a:prstGeom prst="roundRect">
            <a:avLst>
              <a:gd name="adj" fmla="val 50000"/>
            </a:avLst>
          </a:prstGeom>
          <a:solidFill>
            <a:srgbClr val="A1BBC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BEVEILIGING</a:t>
            </a:r>
          </a:p>
        </p:txBody>
      </p:sp>
    </p:spTree>
    <p:extLst>
      <p:ext uri="{BB962C8B-B14F-4D97-AF65-F5344CB8AC3E}">
        <p14:creationId xmlns:p14="http://schemas.microsoft.com/office/powerpoint/2010/main" val="34429336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BB3D34D-2325-421A-AA61-76408C36967C}"/>
              </a:ext>
            </a:extLst>
          </p:cNvPr>
          <p:cNvSpPr>
            <a:spLocks noGrp="1"/>
          </p:cNvSpPr>
          <p:nvPr>
            <p:ph type="ctrTitle"/>
          </p:nvPr>
        </p:nvSpPr>
        <p:spPr/>
        <p:txBody>
          <a:bodyPr/>
          <a:lstStyle/>
          <a:p>
            <a:r>
              <a:rPr lang="nl-NL" dirty="0"/>
              <a:t>Verticale &amp; horizontale coördinatie</a:t>
            </a:r>
          </a:p>
        </p:txBody>
      </p:sp>
      <p:grpSp>
        <p:nvGrpSpPr>
          <p:cNvPr id="4" name="Groep 3">
            <a:extLst>
              <a:ext uri="{FF2B5EF4-FFF2-40B4-BE49-F238E27FC236}">
                <a16:creationId xmlns:a16="http://schemas.microsoft.com/office/drawing/2014/main" id="{27E67DBE-8A8B-4FFD-876D-3C1E3916CADF}"/>
              </a:ext>
            </a:extLst>
          </p:cNvPr>
          <p:cNvGrpSpPr/>
          <p:nvPr/>
        </p:nvGrpSpPr>
        <p:grpSpPr>
          <a:xfrm>
            <a:off x="1907227" y="1823483"/>
            <a:ext cx="3096081" cy="4808258"/>
            <a:chOff x="191173" y="1001538"/>
            <a:chExt cx="3096081" cy="4808258"/>
          </a:xfrm>
        </p:grpSpPr>
        <p:sp>
          <p:nvSpPr>
            <p:cNvPr id="5" name="Afgeronde rechthoek 39">
              <a:extLst>
                <a:ext uri="{FF2B5EF4-FFF2-40B4-BE49-F238E27FC236}">
                  <a16:creationId xmlns:a16="http://schemas.microsoft.com/office/drawing/2014/main" id="{F878C2F6-623E-4322-9773-C332F945FB8F}"/>
                </a:ext>
              </a:extLst>
            </p:cNvPr>
            <p:cNvSpPr/>
            <p:nvPr/>
          </p:nvSpPr>
          <p:spPr>
            <a:xfrm>
              <a:off x="191173" y="1001538"/>
              <a:ext cx="3096081" cy="4808258"/>
            </a:xfrm>
            <a:prstGeom prst="roundRect">
              <a:avLst/>
            </a:prstGeom>
            <a:solidFill>
              <a:sysClr val="window" lastClr="FFFFFF">
                <a:lumMod val="85000"/>
              </a:sysClr>
            </a:solidFill>
            <a:ln w="12700" cap="flat" cmpd="sng" algn="ctr">
              <a:noFill/>
              <a:prstDash val="solid"/>
              <a:miter lim="800000"/>
            </a:ln>
            <a:effectLst/>
          </p:spPr>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Organisatorische eenheid</a:t>
              </a:r>
            </a:p>
          </p:txBody>
        </p:sp>
        <p:sp>
          <p:nvSpPr>
            <p:cNvPr id="6" name="Afgeronde rechthoek 40">
              <a:extLst>
                <a:ext uri="{FF2B5EF4-FFF2-40B4-BE49-F238E27FC236}">
                  <a16:creationId xmlns:a16="http://schemas.microsoft.com/office/drawing/2014/main" id="{F2094BB6-7BC6-4BFA-BF1D-C9D929EDBD56}"/>
                </a:ext>
              </a:extLst>
            </p:cNvPr>
            <p:cNvSpPr/>
            <p:nvPr/>
          </p:nvSpPr>
          <p:spPr>
            <a:xfrm>
              <a:off x="387290" y="1907304"/>
              <a:ext cx="2716926" cy="574793"/>
            </a:xfrm>
            <a:prstGeom prst="roundRect">
              <a:avLst>
                <a:gd name="adj" fmla="val 50000"/>
              </a:avLst>
            </a:prstGeom>
            <a:solidFill>
              <a:srgbClr val="F2B382"/>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ORGANISATIEBELEID</a:t>
              </a:r>
            </a:p>
          </p:txBody>
        </p:sp>
        <p:sp>
          <p:nvSpPr>
            <p:cNvPr id="7" name="Afgeronde rechthoek 41">
              <a:extLst>
                <a:ext uri="{FF2B5EF4-FFF2-40B4-BE49-F238E27FC236}">
                  <a16:creationId xmlns:a16="http://schemas.microsoft.com/office/drawing/2014/main" id="{A22D4B9F-8FDC-42E6-B2CD-DD1E926D19DC}"/>
                </a:ext>
              </a:extLst>
            </p:cNvPr>
            <p:cNvSpPr/>
            <p:nvPr/>
          </p:nvSpPr>
          <p:spPr>
            <a:xfrm>
              <a:off x="387289" y="2598842"/>
              <a:ext cx="2716926" cy="574793"/>
            </a:xfrm>
            <a:prstGeom prst="roundRect">
              <a:avLst>
                <a:gd name="adj" fmla="val 50000"/>
              </a:avLst>
            </a:prstGeom>
            <a:solidFill>
              <a:srgbClr val="F5C9A8"/>
            </a:solidFill>
            <a:ln w="25400" cap="flat" cmpd="sng" algn="ctr">
              <a:solidFill>
                <a:schemeClr val="bg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ZORGPROCES</a:t>
              </a:r>
            </a:p>
          </p:txBody>
        </p:sp>
        <p:sp>
          <p:nvSpPr>
            <p:cNvPr id="8" name="Afgeronde rechthoek 42">
              <a:extLst>
                <a:ext uri="{FF2B5EF4-FFF2-40B4-BE49-F238E27FC236}">
                  <a16:creationId xmlns:a16="http://schemas.microsoft.com/office/drawing/2014/main" id="{7F5DBC3B-309F-4B94-9447-B4733829561D}"/>
                </a:ext>
              </a:extLst>
            </p:cNvPr>
            <p:cNvSpPr/>
            <p:nvPr/>
          </p:nvSpPr>
          <p:spPr>
            <a:xfrm>
              <a:off x="380750" y="3290380"/>
              <a:ext cx="2716926" cy="574793"/>
            </a:xfrm>
            <a:prstGeom prst="roundRect">
              <a:avLst>
                <a:gd name="adj" fmla="val 50000"/>
              </a:avLst>
            </a:prstGeom>
            <a:solidFill>
              <a:srgbClr val="F8F85A"/>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INFORMATIE</a:t>
              </a:r>
            </a:p>
          </p:txBody>
        </p:sp>
        <p:sp>
          <p:nvSpPr>
            <p:cNvPr id="9" name="Afgeronde rechthoek 43">
              <a:extLst>
                <a:ext uri="{FF2B5EF4-FFF2-40B4-BE49-F238E27FC236}">
                  <a16:creationId xmlns:a16="http://schemas.microsoft.com/office/drawing/2014/main" id="{2E28B856-37BC-4E13-9E25-3F1705F13B24}"/>
                </a:ext>
              </a:extLst>
            </p:cNvPr>
            <p:cNvSpPr/>
            <p:nvPr/>
          </p:nvSpPr>
          <p:spPr>
            <a:xfrm>
              <a:off x="370617" y="3981918"/>
              <a:ext cx="2716926" cy="574793"/>
            </a:xfrm>
            <a:prstGeom prst="roundRect">
              <a:avLst>
                <a:gd name="adj" fmla="val 50000"/>
              </a:avLst>
            </a:prstGeom>
            <a:solidFill>
              <a:srgbClr val="B1CE59"/>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a:ln>
                    <a:noFill/>
                  </a:ln>
                  <a:solidFill>
                    <a:prstClr val="black"/>
                  </a:solidFill>
                  <a:effectLst/>
                  <a:uLnTx/>
                  <a:uFillTx/>
                  <a:ea typeface="ＭＳ Ｐゴシック" charset="-128"/>
                </a:rPr>
                <a:t>APPLICATIE</a:t>
              </a:r>
            </a:p>
          </p:txBody>
        </p:sp>
        <p:sp>
          <p:nvSpPr>
            <p:cNvPr id="10" name="Afgeronde rechthoek 44">
              <a:extLst>
                <a:ext uri="{FF2B5EF4-FFF2-40B4-BE49-F238E27FC236}">
                  <a16:creationId xmlns:a16="http://schemas.microsoft.com/office/drawing/2014/main" id="{A148D0CA-DBD9-4A2A-A32B-EF75B1A4137B}"/>
                </a:ext>
              </a:extLst>
            </p:cNvPr>
            <p:cNvSpPr/>
            <p:nvPr/>
          </p:nvSpPr>
          <p:spPr>
            <a:xfrm>
              <a:off x="370617" y="4673456"/>
              <a:ext cx="2716926" cy="574793"/>
            </a:xfrm>
            <a:prstGeom prst="roundRect">
              <a:avLst>
                <a:gd name="adj" fmla="val 50000"/>
              </a:avLst>
            </a:prstGeom>
            <a:solidFill>
              <a:srgbClr val="84C446"/>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IT-INFRASTRUCTUUR</a:t>
              </a:r>
            </a:p>
          </p:txBody>
        </p:sp>
        <p:sp>
          <p:nvSpPr>
            <p:cNvPr id="11" name="Afgeronde rechthoek 19">
              <a:extLst>
                <a:ext uri="{FF2B5EF4-FFF2-40B4-BE49-F238E27FC236}">
                  <a16:creationId xmlns:a16="http://schemas.microsoft.com/office/drawing/2014/main" id="{DE14BEF8-AC5C-4E47-AE3E-B3BC052BFFBC}"/>
                </a:ext>
              </a:extLst>
            </p:cNvPr>
            <p:cNvSpPr/>
            <p:nvPr/>
          </p:nvSpPr>
          <p:spPr>
            <a:xfrm>
              <a:off x="366176" y="1199025"/>
              <a:ext cx="2716926" cy="591534"/>
            </a:xfrm>
            <a:prstGeom prst="roundRect">
              <a:avLst>
                <a:gd name="adj" fmla="val 50000"/>
              </a:avLst>
            </a:prstGeom>
            <a:solidFill>
              <a:srgbClr val="ABCBFB"/>
            </a:solidFill>
            <a:ln w="254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800" b="0" i="0" u="none" strike="noStrike" kern="0" cap="none" spc="0" normalizeH="0" baseline="0" noProof="0" dirty="0">
                  <a:ln>
                    <a:noFill/>
                  </a:ln>
                  <a:solidFill>
                    <a:prstClr val="black"/>
                  </a:solidFill>
                  <a:effectLst/>
                  <a:uLnTx/>
                  <a:uFillTx/>
                  <a:ea typeface="ＭＳ Ｐゴシック" charset="-128"/>
                </a:rPr>
                <a:t>WET- &amp; REGELGEVING</a:t>
              </a:r>
            </a:p>
          </p:txBody>
        </p:sp>
      </p:grpSp>
      <p:grpSp>
        <p:nvGrpSpPr>
          <p:cNvPr id="12" name="Groep 11">
            <a:extLst>
              <a:ext uri="{FF2B5EF4-FFF2-40B4-BE49-F238E27FC236}">
                <a16:creationId xmlns:a16="http://schemas.microsoft.com/office/drawing/2014/main" id="{A1882A5C-351C-4C49-A4A9-CDFE3FFB1CCE}"/>
              </a:ext>
            </a:extLst>
          </p:cNvPr>
          <p:cNvGrpSpPr/>
          <p:nvPr/>
        </p:nvGrpSpPr>
        <p:grpSpPr>
          <a:xfrm>
            <a:off x="5199422" y="1980212"/>
            <a:ext cx="6723318" cy="4030735"/>
            <a:chOff x="4790631" y="1410057"/>
            <a:chExt cx="6723318" cy="4030735"/>
          </a:xfrm>
        </p:grpSpPr>
        <p:sp>
          <p:nvSpPr>
            <p:cNvPr id="13" name="Up-Down Arrow 22">
              <a:extLst>
                <a:ext uri="{FF2B5EF4-FFF2-40B4-BE49-F238E27FC236}">
                  <a16:creationId xmlns:a16="http://schemas.microsoft.com/office/drawing/2014/main" id="{04404DA8-30CA-4551-8E72-9BF1DC267B96}"/>
                </a:ext>
              </a:extLst>
            </p:cNvPr>
            <p:cNvSpPr/>
            <p:nvPr/>
          </p:nvSpPr>
          <p:spPr>
            <a:xfrm rot="5400000">
              <a:off x="7730623" y="-1290209"/>
              <a:ext cx="312231" cy="6192216"/>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dirty="0">
                <a:ln>
                  <a:noFill/>
                </a:ln>
                <a:solidFill>
                  <a:srgbClr val="363534"/>
                </a:solidFill>
                <a:effectLst/>
                <a:uLnTx/>
                <a:uFillTx/>
                <a:latin typeface="Arial"/>
                <a:ea typeface="ＭＳ Ｐゴシック" charset="-128"/>
              </a:endParaRPr>
            </a:p>
          </p:txBody>
        </p:sp>
        <p:sp>
          <p:nvSpPr>
            <p:cNvPr id="14" name="Up-Down Arrow 23">
              <a:extLst>
                <a:ext uri="{FF2B5EF4-FFF2-40B4-BE49-F238E27FC236}">
                  <a16:creationId xmlns:a16="http://schemas.microsoft.com/office/drawing/2014/main" id="{A2F5E803-5FCE-4385-A9FF-58C2AD8906F6}"/>
                </a:ext>
              </a:extLst>
            </p:cNvPr>
            <p:cNvSpPr/>
            <p:nvPr/>
          </p:nvSpPr>
          <p:spPr>
            <a:xfrm rot="5400000">
              <a:off x="7730623" y="-586990"/>
              <a:ext cx="312231" cy="6192215"/>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363534"/>
                </a:solidFill>
                <a:effectLst/>
                <a:uLnTx/>
                <a:uFillTx/>
                <a:latin typeface="Arial"/>
                <a:ea typeface="ＭＳ Ｐゴシック" charset="-128"/>
              </a:endParaRPr>
            </a:p>
          </p:txBody>
        </p:sp>
        <p:sp>
          <p:nvSpPr>
            <p:cNvPr id="15" name="Up-Down Arrow 24">
              <a:extLst>
                <a:ext uri="{FF2B5EF4-FFF2-40B4-BE49-F238E27FC236}">
                  <a16:creationId xmlns:a16="http://schemas.microsoft.com/office/drawing/2014/main" id="{4D41EFDD-3E76-4736-BB7E-67228F1CEB1D}"/>
                </a:ext>
              </a:extLst>
            </p:cNvPr>
            <p:cNvSpPr/>
            <p:nvPr/>
          </p:nvSpPr>
          <p:spPr>
            <a:xfrm rot="5400000">
              <a:off x="7730623" y="70848"/>
              <a:ext cx="312231" cy="6192215"/>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363534"/>
                </a:solidFill>
                <a:effectLst/>
                <a:uLnTx/>
                <a:uFillTx/>
                <a:latin typeface="Arial"/>
                <a:ea typeface="ＭＳ Ｐゴシック" charset="-128"/>
              </a:endParaRPr>
            </a:p>
          </p:txBody>
        </p:sp>
        <p:sp>
          <p:nvSpPr>
            <p:cNvPr id="16" name="Up-Down Arrow 25">
              <a:extLst>
                <a:ext uri="{FF2B5EF4-FFF2-40B4-BE49-F238E27FC236}">
                  <a16:creationId xmlns:a16="http://schemas.microsoft.com/office/drawing/2014/main" id="{8D4ACB0F-8FB4-42D8-A5C1-EB1D2728C07B}"/>
                </a:ext>
              </a:extLst>
            </p:cNvPr>
            <p:cNvSpPr/>
            <p:nvPr/>
          </p:nvSpPr>
          <p:spPr>
            <a:xfrm rot="5400000">
              <a:off x="7730622" y="761103"/>
              <a:ext cx="312231" cy="6192213"/>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363534"/>
                </a:solidFill>
                <a:effectLst/>
                <a:uLnTx/>
                <a:uFillTx/>
                <a:latin typeface="Arial"/>
                <a:ea typeface="ＭＳ Ｐゴシック" charset="-128"/>
              </a:endParaRPr>
            </a:p>
          </p:txBody>
        </p:sp>
        <p:sp>
          <p:nvSpPr>
            <p:cNvPr id="17" name="Up-Down Arrow 26">
              <a:extLst>
                <a:ext uri="{FF2B5EF4-FFF2-40B4-BE49-F238E27FC236}">
                  <a16:creationId xmlns:a16="http://schemas.microsoft.com/office/drawing/2014/main" id="{41ADF113-AD6A-4833-8308-225362E78F1E}"/>
                </a:ext>
              </a:extLst>
            </p:cNvPr>
            <p:cNvSpPr/>
            <p:nvPr/>
          </p:nvSpPr>
          <p:spPr>
            <a:xfrm rot="5400000">
              <a:off x="7730623" y="1468115"/>
              <a:ext cx="312231" cy="6192215"/>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363534"/>
                </a:solidFill>
                <a:effectLst/>
                <a:uLnTx/>
                <a:uFillTx/>
                <a:latin typeface="Arial"/>
                <a:ea typeface="ＭＳ Ｐゴシック" charset="-128"/>
              </a:endParaRPr>
            </a:p>
          </p:txBody>
        </p:sp>
        <p:sp>
          <p:nvSpPr>
            <p:cNvPr id="18" name="Up-Down Arrow 27">
              <a:extLst>
                <a:ext uri="{FF2B5EF4-FFF2-40B4-BE49-F238E27FC236}">
                  <a16:creationId xmlns:a16="http://schemas.microsoft.com/office/drawing/2014/main" id="{90A21465-CED1-4BDE-85BE-C2170A02EE2C}"/>
                </a:ext>
              </a:extLst>
            </p:cNvPr>
            <p:cNvSpPr/>
            <p:nvPr/>
          </p:nvSpPr>
          <p:spPr>
            <a:xfrm rot="5400000">
              <a:off x="7730621" y="2150116"/>
              <a:ext cx="312231" cy="6192212"/>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363534"/>
                </a:solidFill>
                <a:effectLst/>
                <a:uLnTx/>
                <a:uFillTx/>
                <a:latin typeface="Arial"/>
                <a:ea typeface="ＭＳ Ｐゴシック" charset="-128"/>
              </a:endParaRPr>
            </a:p>
          </p:txBody>
        </p:sp>
        <p:sp>
          <p:nvSpPr>
            <p:cNvPr id="19" name="TextBox 29">
              <a:extLst>
                <a:ext uri="{FF2B5EF4-FFF2-40B4-BE49-F238E27FC236}">
                  <a16:creationId xmlns:a16="http://schemas.microsoft.com/office/drawing/2014/main" id="{23CC0DDC-EE63-4BA2-B4EE-C439847291DB}"/>
                </a:ext>
              </a:extLst>
            </p:cNvPr>
            <p:cNvSpPr txBox="1"/>
            <p:nvPr/>
          </p:nvSpPr>
          <p:spPr bwMode="auto">
            <a:xfrm rot="16200000">
              <a:off x="9313915" y="3240759"/>
              <a:ext cx="4030735" cy="369332"/>
            </a:xfrm>
            <a:prstGeom prst="rect">
              <a:avLst/>
            </a:prstGeom>
            <a:noFill/>
            <a:ln w="9525" algn="ctr">
              <a:noFill/>
              <a:miter lim="800000"/>
              <a:headEnd/>
              <a:tailEnd/>
            </a:ln>
            <a:effectLst/>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srgbClr val="363534"/>
                  </a:solidFill>
                  <a:effectLst/>
                  <a:uLnTx/>
                  <a:uFillTx/>
                  <a:ea typeface="Verdana" panose="020B0604030504040204" pitchFamily="34" charset="0"/>
                  <a:cs typeface="Calibri" panose="020F0502020204030204" pitchFamily="34" charset="0"/>
                </a:rPr>
                <a:t>Coördinatie over domeinen</a:t>
              </a:r>
            </a:p>
          </p:txBody>
        </p:sp>
      </p:grpSp>
      <p:grpSp>
        <p:nvGrpSpPr>
          <p:cNvPr id="20" name="Groep 19">
            <a:extLst>
              <a:ext uri="{FF2B5EF4-FFF2-40B4-BE49-F238E27FC236}">
                <a16:creationId xmlns:a16="http://schemas.microsoft.com/office/drawing/2014/main" id="{DB90A3EE-94C5-48DD-9435-52EDAD88B65D}"/>
              </a:ext>
            </a:extLst>
          </p:cNvPr>
          <p:cNvGrpSpPr/>
          <p:nvPr/>
        </p:nvGrpSpPr>
        <p:grpSpPr>
          <a:xfrm>
            <a:off x="851500" y="1837881"/>
            <a:ext cx="834097" cy="4739268"/>
            <a:chOff x="85950" y="1304693"/>
            <a:chExt cx="834097" cy="4739268"/>
          </a:xfrm>
        </p:grpSpPr>
        <p:sp>
          <p:nvSpPr>
            <p:cNvPr id="21" name="Up-Down Arrow 20">
              <a:extLst>
                <a:ext uri="{FF2B5EF4-FFF2-40B4-BE49-F238E27FC236}">
                  <a16:creationId xmlns:a16="http://schemas.microsoft.com/office/drawing/2014/main" id="{87D49C31-B8FC-4DCD-9B5B-CFC3BC0F8D8C}"/>
                </a:ext>
              </a:extLst>
            </p:cNvPr>
            <p:cNvSpPr/>
            <p:nvPr/>
          </p:nvSpPr>
          <p:spPr>
            <a:xfrm>
              <a:off x="343983" y="1304693"/>
              <a:ext cx="576064" cy="4739268"/>
            </a:xfrm>
            <a:prstGeom prst="upDownArrow">
              <a:avLst/>
            </a:prstGeom>
            <a:solidFill>
              <a:srgbClr val="FF6E23">
                <a:lumMod val="60000"/>
                <a:lumOff val="40000"/>
              </a:srgbClr>
            </a:solidFill>
            <a:ln w="22225" cap="flat" cmpd="sng" algn="ctr">
              <a:solidFill>
                <a:srgbClr val="E16E2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dirty="0">
                <a:ln>
                  <a:noFill/>
                </a:ln>
                <a:solidFill>
                  <a:srgbClr val="363534"/>
                </a:solidFill>
                <a:effectLst/>
                <a:uLnTx/>
                <a:uFillTx/>
                <a:latin typeface="Arial"/>
                <a:ea typeface="ＭＳ Ｐゴシック" charset="-128"/>
              </a:endParaRPr>
            </a:p>
          </p:txBody>
        </p:sp>
        <p:sp>
          <p:nvSpPr>
            <p:cNvPr id="22" name="TextBox 29">
              <a:extLst>
                <a:ext uri="{FF2B5EF4-FFF2-40B4-BE49-F238E27FC236}">
                  <a16:creationId xmlns:a16="http://schemas.microsoft.com/office/drawing/2014/main" id="{DBD4AB9B-9F53-4C6E-B62C-730FF0655D1A}"/>
                </a:ext>
              </a:extLst>
            </p:cNvPr>
            <p:cNvSpPr txBox="1"/>
            <p:nvPr/>
          </p:nvSpPr>
          <p:spPr bwMode="auto">
            <a:xfrm rot="16200000">
              <a:off x="-1765256" y="3504379"/>
              <a:ext cx="4071744" cy="369332"/>
            </a:xfrm>
            <a:prstGeom prst="rect">
              <a:avLst/>
            </a:prstGeom>
            <a:noFill/>
            <a:ln w="9525" algn="ctr">
              <a:noFill/>
              <a:miter lim="800000"/>
              <a:headEnd/>
              <a:tailEnd/>
            </a:ln>
            <a:effectLst/>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srgbClr val="363534"/>
                  </a:solidFill>
                  <a:effectLst/>
                  <a:uLnTx/>
                  <a:uFillTx/>
                  <a:ea typeface="Verdana" panose="020B0604030504040204" pitchFamily="34" charset="0"/>
                  <a:cs typeface="Calibri" panose="020F0502020204030204" pitchFamily="34" charset="0"/>
                </a:rPr>
                <a:t>Coördinatie over lagen</a:t>
              </a:r>
            </a:p>
          </p:txBody>
        </p:sp>
      </p:grpSp>
      <p:sp>
        <p:nvSpPr>
          <p:cNvPr id="23" name="Rechthoek 22">
            <a:extLst>
              <a:ext uri="{FF2B5EF4-FFF2-40B4-BE49-F238E27FC236}">
                <a16:creationId xmlns:a16="http://schemas.microsoft.com/office/drawing/2014/main" id="{4FAFAD3A-9E06-4912-AC80-2005C6CA2AA5}"/>
              </a:ext>
            </a:extLst>
          </p:cNvPr>
          <p:cNvSpPr/>
          <p:nvPr/>
        </p:nvSpPr>
        <p:spPr>
          <a:xfrm>
            <a:off x="5648952"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huisartsen</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24" name="Rechthoek 23">
            <a:extLst>
              <a:ext uri="{FF2B5EF4-FFF2-40B4-BE49-F238E27FC236}">
                <a16:creationId xmlns:a16="http://schemas.microsoft.com/office/drawing/2014/main" id="{67612CE4-C742-401B-82CE-930FE6D635DC}"/>
              </a:ext>
            </a:extLst>
          </p:cNvPr>
          <p:cNvSpPr/>
          <p:nvPr/>
        </p:nvSpPr>
        <p:spPr>
          <a:xfrm>
            <a:off x="6908044"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ziekenhuizen</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25" name="Rechthoek 24">
            <a:extLst>
              <a:ext uri="{FF2B5EF4-FFF2-40B4-BE49-F238E27FC236}">
                <a16:creationId xmlns:a16="http://schemas.microsoft.com/office/drawing/2014/main" id="{93E04722-B48B-4118-A2F5-50E655DB34A3}"/>
              </a:ext>
            </a:extLst>
          </p:cNvPr>
          <p:cNvSpPr/>
          <p:nvPr/>
        </p:nvSpPr>
        <p:spPr>
          <a:xfrm>
            <a:off x="7530935"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verpleging</a:t>
            </a:r>
            <a:r>
              <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rPr>
              <a:t> &amp; </a:t>
            </a: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verzorging</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26" name="Rechthoek 25">
            <a:extLst>
              <a:ext uri="{FF2B5EF4-FFF2-40B4-BE49-F238E27FC236}">
                <a16:creationId xmlns:a16="http://schemas.microsoft.com/office/drawing/2014/main" id="{14551F75-C791-472B-BBE1-E1ABBAFC333B}"/>
              </a:ext>
            </a:extLst>
          </p:cNvPr>
          <p:cNvSpPr/>
          <p:nvPr/>
        </p:nvSpPr>
        <p:spPr>
          <a:xfrm>
            <a:off x="6281440"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patiënten</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27" name="Rechthoek 26">
            <a:extLst>
              <a:ext uri="{FF2B5EF4-FFF2-40B4-BE49-F238E27FC236}">
                <a16:creationId xmlns:a16="http://schemas.microsoft.com/office/drawing/2014/main" id="{72DBF353-C57C-4D78-89F8-A4356FA15E57}"/>
              </a:ext>
            </a:extLst>
          </p:cNvPr>
          <p:cNvSpPr/>
          <p:nvPr/>
        </p:nvSpPr>
        <p:spPr>
          <a:xfrm>
            <a:off x="8171776"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farmacie</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28" name="Rechthoek 27">
            <a:extLst>
              <a:ext uri="{FF2B5EF4-FFF2-40B4-BE49-F238E27FC236}">
                <a16:creationId xmlns:a16="http://schemas.microsoft.com/office/drawing/2014/main" id="{A2DC1893-7C3A-4443-91AC-3110398A83D1}"/>
              </a:ext>
            </a:extLst>
          </p:cNvPr>
          <p:cNvSpPr/>
          <p:nvPr/>
        </p:nvSpPr>
        <p:spPr>
          <a:xfrm>
            <a:off x="8770104" y="2064545"/>
            <a:ext cx="426085" cy="4030734"/>
          </a:xfrm>
          <a:prstGeom prst="rect">
            <a:avLst/>
          </a:prstGeom>
          <a:solidFill>
            <a:srgbClr val="A74B88">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rPr>
              <a:t>…</a:t>
            </a:r>
          </a:p>
        </p:txBody>
      </p:sp>
      <p:sp>
        <p:nvSpPr>
          <p:cNvPr id="29" name="Rechthoek 28">
            <a:extLst>
              <a:ext uri="{FF2B5EF4-FFF2-40B4-BE49-F238E27FC236}">
                <a16:creationId xmlns:a16="http://schemas.microsoft.com/office/drawing/2014/main" id="{D2A3C196-D92A-4A5D-B970-F8E681FF422F}"/>
              </a:ext>
            </a:extLst>
          </p:cNvPr>
          <p:cNvSpPr/>
          <p:nvPr/>
        </p:nvSpPr>
        <p:spPr>
          <a:xfrm>
            <a:off x="9364151" y="2064545"/>
            <a:ext cx="426085" cy="4030734"/>
          </a:xfrm>
          <a:prstGeom prst="rect">
            <a:avLst/>
          </a:prstGeom>
          <a:solidFill>
            <a:srgbClr val="44BFEA">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klinisch</a:t>
            </a:r>
            <a:r>
              <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rPr>
              <a:t> </a:t>
            </a: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onderzoek</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30" name="Rechthoek 29">
            <a:extLst>
              <a:ext uri="{FF2B5EF4-FFF2-40B4-BE49-F238E27FC236}">
                <a16:creationId xmlns:a16="http://schemas.microsoft.com/office/drawing/2014/main" id="{5F51D507-64A2-46F4-81BD-BD1E03EB09E8}"/>
              </a:ext>
            </a:extLst>
          </p:cNvPr>
          <p:cNvSpPr/>
          <p:nvPr/>
        </p:nvSpPr>
        <p:spPr>
          <a:xfrm>
            <a:off x="9948630" y="2064545"/>
            <a:ext cx="426085" cy="4030734"/>
          </a:xfrm>
          <a:prstGeom prst="rect">
            <a:avLst/>
          </a:prstGeom>
          <a:solidFill>
            <a:srgbClr val="44BFEA">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err="1">
                <a:ln>
                  <a:noFill/>
                </a:ln>
                <a:solidFill>
                  <a:prstClr val="black"/>
                </a:solidFill>
                <a:effectLst/>
                <a:uLnTx/>
                <a:uFillTx/>
                <a:latin typeface="Verdana"/>
                <a:ea typeface="+mn-ea"/>
                <a:cs typeface="Calibri" panose="020F0502020204030204" pitchFamily="34" charset="0"/>
              </a:rPr>
              <a:t>kwaliteitszorg</a:t>
            </a:r>
            <a:endPar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endParaRPr>
          </a:p>
        </p:txBody>
      </p:sp>
      <p:sp>
        <p:nvSpPr>
          <p:cNvPr id="31" name="Rechthoek 30">
            <a:extLst>
              <a:ext uri="{FF2B5EF4-FFF2-40B4-BE49-F238E27FC236}">
                <a16:creationId xmlns:a16="http://schemas.microsoft.com/office/drawing/2014/main" id="{C70A1F65-1A4F-4D73-9555-8175089514C4}"/>
              </a:ext>
            </a:extLst>
          </p:cNvPr>
          <p:cNvSpPr/>
          <p:nvPr/>
        </p:nvSpPr>
        <p:spPr>
          <a:xfrm>
            <a:off x="10526382" y="2064545"/>
            <a:ext cx="426085" cy="4030734"/>
          </a:xfrm>
          <a:prstGeom prst="rect">
            <a:avLst/>
          </a:prstGeom>
          <a:solidFill>
            <a:srgbClr val="44BFEA">
              <a:lumMod val="40000"/>
              <a:lumOff val="60000"/>
              <a:alpha val="72000"/>
            </a:srgbClr>
          </a:solidFill>
          <a:ln w="9525" cap="flat" cmpd="sng" algn="ctr">
            <a:noFill/>
            <a:prstDash val="solid"/>
          </a:ln>
          <a:effectLst/>
        </p:spPr>
        <p:txBody>
          <a:bodyPr vert="vert270"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Verdana"/>
                <a:ea typeface="+mn-ea"/>
                <a:cs typeface="Calibri" panose="020F0502020204030204" pitchFamily="34" charset="0"/>
              </a:rPr>
              <a:t>…</a:t>
            </a:r>
          </a:p>
        </p:txBody>
      </p:sp>
      <p:pic>
        <p:nvPicPr>
          <p:cNvPr id="33" name="Afbeelding 32">
            <a:extLst>
              <a:ext uri="{FF2B5EF4-FFF2-40B4-BE49-F238E27FC236}">
                <a16:creationId xmlns:a16="http://schemas.microsoft.com/office/drawing/2014/main" id="{96D18377-332F-42C8-959C-8D6B85746F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0880" y="6303342"/>
            <a:ext cx="705053" cy="273807"/>
          </a:xfrm>
          <a:prstGeom prst="rect">
            <a:avLst/>
          </a:prstGeom>
        </p:spPr>
      </p:pic>
    </p:spTree>
    <p:extLst>
      <p:ext uri="{BB962C8B-B14F-4D97-AF65-F5344CB8AC3E}">
        <p14:creationId xmlns:p14="http://schemas.microsoft.com/office/powerpoint/2010/main" val="17338888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fgeronde rechthoek 39">
            <a:extLst>
              <a:ext uri="{FF2B5EF4-FFF2-40B4-BE49-F238E27FC236}">
                <a16:creationId xmlns:a16="http://schemas.microsoft.com/office/drawing/2014/main" id="{1DA7E508-65AC-48DA-9090-37611174E3EB}"/>
              </a:ext>
            </a:extLst>
          </p:cNvPr>
          <p:cNvSpPr/>
          <p:nvPr/>
        </p:nvSpPr>
        <p:spPr>
          <a:xfrm>
            <a:off x="1684376" y="1880826"/>
            <a:ext cx="3096081" cy="4825999"/>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Land A</a:t>
            </a:r>
          </a:p>
        </p:txBody>
      </p:sp>
      <p:sp>
        <p:nvSpPr>
          <p:cNvPr id="34" name="Afgeronde rechthoek 45">
            <a:extLst>
              <a:ext uri="{FF2B5EF4-FFF2-40B4-BE49-F238E27FC236}">
                <a16:creationId xmlns:a16="http://schemas.microsoft.com/office/drawing/2014/main" id="{AF22E3BE-12EB-4B89-884A-2CA8BC7D4CF6}"/>
              </a:ext>
            </a:extLst>
          </p:cNvPr>
          <p:cNvSpPr/>
          <p:nvPr/>
        </p:nvSpPr>
        <p:spPr>
          <a:xfrm>
            <a:off x="7457328" y="1893287"/>
            <a:ext cx="3096081" cy="4852952"/>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Land B</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internationaal</a:t>
            </a:r>
            <a:endParaRPr lang="en-GB" noProof="0" dirty="0"/>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0" y="2841117"/>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24" name="Afgeronde rechthoek 19">
            <a:extLst>
              <a:ext uri="{FF2B5EF4-FFF2-40B4-BE49-F238E27FC236}">
                <a16:creationId xmlns:a16="http://schemas.microsoft.com/office/drawing/2014/main" id="{B95F0EE2-3403-4C3A-9634-B209D0A9773F}"/>
              </a:ext>
            </a:extLst>
          </p:cNvPr>
          <p:cNvSpPr/>
          <p:nvPr/>
        </p:nvSpPr>
        <p:spPr>
          <a:xfrm>
            <a:off x="1901966" y="2138691"/>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28" name="Afgeronde rechthoek 21">
            <a:extLst>
              <a:ext uri="{FF2B5EF4-FFF2-40B4-BE49-F238E27FC236}">
                <a16:creationId xmlns:a16="http://schemas.microsoft.com/office/drawing/2014/main" id="{D99356E1-E3FA-40B8-ACD8-48B1793A6024}"/>
              </a:ext>
            </a:extLst>
          </p:cNvPr>
          <p:cNvSpPr/>
          <p:nvPr/>
        </p:nvSpPr>
        <p:spPr>
          <a:xfrm>
            <a:off x="4861882" y="2912560"/>
            <a:ext cx="2511341" cy="443419"/>
          </a:xfrm>
          <a:prstGeom prst="roundRect">
            <a:avLst>
              <a:gd name="adj" fmla="val 50000"/>
            </a:avLst>
          </a:prstGeom>
          <a:solidFill>
            <a:schemeClr val="bg1"/>
          </a:solidFill>
          <a:ln w="25400">
            <a:solidFill>
              <a:srgbClr val="FDB17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sp>
        <p:nvSpPr>
          <p:cNvPr id="29" name="Afgeronde rechthoek 23">
            <a:extLst>
              <a:ext uri="{FF2B5EF4-FFF2-40B4-BE49-F238E27FC236}">
                <a16:creationId xmlns:a16="http://schemas.microsoft.com/office/drawing/2014/main" id="{DF408A33-48EC-480B-9FFF-FD7E78E35736}"/>
              </a:ext>
            </a:extLst>
          </p:cNvPr>
          <p:cNvSpPr/>
          <p:nvPr/>
        </p:nvSpPr>
        <p:spPr>
          <a:xfrm>
            <a:off x="4846292" y="3605162"/>
            <a:ext cx="2542525" cy="442645"/>
          </a:xfrm>
          <a:prstGeom prst="roundRect">
            <a:avLst>
              <a:gd name="adj" fmla="val 50000"/>
            </a:avLst>
          </a:prstGeom>
          <a:solidFill>
            <a:schemeClr val="bg1"/>
          </a:solidFill>
          <a:ln w="25400">
            <a:solidFill>
              <a:srgbClr val="FDC8A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samenwerking</a:t>
            </a:r>
          </a:p>
        </p:txBody>
      </p:sp>
      <p:sp>
        <p:nvSpPr>
          <p:cNvPr id="30" name="Afgeronde rechthoek 24">
            <a:extLst>
              <a:ext uri="{FF2B5EF4-FFF2-40B4-BE49-F238E27FC236}">
                <a16:creationId xmlns:a16="http://schemas.microsoft.com/office/drawing/2014/main" id="{6F0FBA24-1FCA-4F81-AB58-14ECEACA6763}"/>
              </a:ext>
            </a:extLst>
          </p:cNvPr>
          <p:cNvSpPr/>
          <p:nvPr/>
        </p:nvSpPr>
        <p:spPr>
          <a:xfrm>
            <a:off x="4856986" y="4292413"/>
            <a:ext cx="2542526" cy="446373"/>
          </a:xfrm>
          <a:prstGeom prst="roundRect">
            <a:avLst>
              <a:gd name="adj" fmla="val 50000"/>
            </a:avLst>
          </a:prstGeom>
          <a:solidFill>
            <a:schemeClr val="bg1"/>
          </a:solidFill>
          <a:ln w="25400">
            <a:solidFill>
              <a:srgbClr val="EFFC4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structuur &amp; inhoud</a:t>
            </a:r>
          </a:p>
        </p:txBody>
      </p:sp>
      <p:sp>
        <p:nvSpPr>
          <p:cNvPr id="31" name="Afgeronde rechthoek 25">
            <a:extLst>
              <a:ext uri="{FF2B5EF4-FFF2-40B4-BE49-F238E27FC236}">
                <a16:creationId xmlns:a16="http://schemas.microsoft.com/office/drawing/2014/main" id="{6E9BBCBF-8AA3-4E64-92CE-4FB9ACA81826}"/>
              </a:ext>
            </a:extLst>
          </p:cNvPr>
          <p:cNvSpPr/>
          <p:nvPr/>
        </p:nvSpPr>
        <p:spPr>
          <a:xfrm>
            <a:off x="4861887" y="4987970"/>
            <a:ext cx="2542524" cy="457168"/>
          </a:xfrm>
          <a:prstGeom prst="roundRect">
            <a:avLst>
              <a:gd name="adj" fmla="val 50000"/>
            </a:avLst>
          </a:prstGeom>
          <a:solidFill>
            <a:schemeClr val="bg1"/>
          </a:solidFill>
          <a:ln w="25400">
            <a:solidFill>
              <a:srgbClr val="A0D3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koppelen van systemen</a:t>
            </a:r>
          </a:p>
        </p:txBody>
      </p:sp>
      <p:sp>
        <p:nvSpPr>
          <p:cNvPr id="32" name="Afgeronde rechthoek 26">
            <a:extLst>
              <a:ext uri="{FF2B5EF4-FFF2-40B4-BE49-F238E27FC236}">
                <a16:creationId xmlns:a16="http://schemas.microsoft.com/office/drawing/2014/main" id="{63A0E652-F153-46D6-A0DF-FB4297CC1E48}"/>
              </a:ext>
            </a:extLst>
          </p:cNvPr>
          <p:cNvSpPr/>
          <p:nvPr/>
        </p:nvSpPr>
        <p:spPr>
          <a:xfrm>
            <a:off x="4861887" y="5694321"/>
            <a:ext cx="2542523" cy="421360"/>
          </a:xfrm>
          <a:prstGeom prst="roundRect">
            <a:avLst>
              <a:gd name="adj" fmla="val 50000"/>
            </a:avLst>
          </a:prstGeom>
          <a:solidFill>
            <a:schemeClr val="bg1"/>
          </a:solidFill>
          <a:ln w="25400">
            <a:solidFill>
              <a:srgbClr val="63CD4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infrastructuur</a:t>
            </a:r>
          </a:p>
        </p:txBody>
      </p:sp>
      <p:sp>
        <p:nvSpPr>
          <p:cNvPr id="35" name="Afgeronde rechthoek 19">
            <a:extLst>
              <a:ext uri="{FF2B5EF4-FFF2-40B4-BE49-F238E27FC236}">
                <a16:creationId xmlns:a16="http://schemas.microsoft.com/office/drawing/2014/main" id="{783D2E1D-A367-475F-9B13-BA3E586C1D14}"/>
              </a:ext>
            </a:extLst>
          </p:cNvPr>
          <p:cNvSpPr/>
          <p:nvPr/>
        </p:nvSpPr>
        <p:spPr>
          <a:xfrm>
            <a:off x="7680251" y="2135469"/>
            <a:ext cx="2700254" cy="591534"/>
          </a:xfrm>
          <a:prstGeom prst="roundRect">
            <a:avLst>
              <a:gd name="adj" fmla="val 50000"/>
            </a:avLst>
          </a:prstGeom>
          <a:solidFill>
            <a:srgbClr val="ABCBFB"/>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WET- &amp; REGELGEVING</a:t>
            </a:r>
          </a:p>
        </p:txBody>
      </p:sp>
      <p:sp>
        <p:nvSpPr>
          <p:cNvPr id="36" name="Afgeronde rechthoek 21">
            <a:extLst>
              <a:ext uri="{FF2B5EF4-FFF2-40B4-BE49-F238E27FC236}">
                <a16:creationId xmlns:a16="http://schemas.microsoft.com/office/drawing/2014/main" id="{B691DC7E-076F-465C-A906-293B85CBDF22}"/>
              </a:ext>
            </a:extLst>
          </p:cNvPr>
          <p:cNvSpPr/>
          <p:nvPr/>
        </p:nvSpPr>
        <p:spPr>
          <a:xfrm>
            <a:off x="4880372" y="2223307"/>
            <a:ext cx="2511341" cy="439387"/>
          </a:xfrm>
          <a:prstGeom prst="roundRect">
            <a:avLst>
              <a:gd name="adj" fmla="val 50000"/>
            </a:avLst>
          </a:prstGeom>
          <a:solidFill>
            <a:schemeClr val="bg1"/>
          </a:solidFill>
          <a:ln w="25400">
            <a:solidFill>
              <a:srgbClr val="ABCBF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beleidsafstemming</a:t>
            </a:r>
          </a:p>
        </p:txBody>
      </p:sp>
      <p:pic>
        <p:nvPicPr>
          <p:cNvPr id="25" name="Afbeelding 24">
            <a:extLst>
              <a:ext uri="{FF2B5EF4-FFF2-40B4-BE49-F238E27FC236}">
                <a16:creationId xmlns:a16="http://schemas.microsoft.com/office/drawing/2014/main" id="{BC0993BF-F4F4-45E2-8EFC-EEC72E453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6937" y="6433018"/>
            <a:ext cx="705053" cy="273807"/>
          </a:xfrm>
          <a:prstGeom prst="rect">
            <a:avLst/>
          </a:prstGeom>
        </p:spPr>
      </p:pic>
    </p:spTree>
    <p:extLst>
      <p:ext uri="{BB962C8B-B14F-4D97-AF65-F5344CB8AC3E}">
        <p14:creationId xmlns:p14="http://schemas.microsoft.com/office/powerpoint/2010/main" val="21760800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Afbeelding 32">
            <a:extLst>
              <a:ext uri="{FF2B5EF4-FFF2-40B4-BE49-F238E27FC236}">
                <a16:creationId xmlns:a16="http://schemas.microsoft.com/office/drawing/2014/main" id="{14993873-48F1-4FD8-A75B-A56F7EF0F098}"/>
              </a:ext>
            </a:extLst>
          </p:cNvPr>
          <p:cNvPicPr>
            <a:picLocks noChangeAspect="1"/>
          </p:cNvPicPr>
          <p:nvPr/>
        </p:nvPicPr>
        <p:blipFill rotWithShape="1">
          <a:blip r:embed="rId3">
            <a:extLst>
              <a:ext uri="{28A0092B-C50C-407E-A947-70E740481C1C}">
                <a14:useLocalDpi xmlns:a14="http://schemas.microsoft.com/office/drawing/2010/main" val="0"/>
              </a:ext>
            </a:extLst>
          </a:blip>
          <a:srcRect l="30050" t="23075" r="30043" b="18490"/>
          <a:stretch/>
        </p:blipFill>
        <p:spPr>
          <a:xfrm>
            <a:off x="4681676" y="3131144"/>
            <a:ext cx="2956561" cy="2790568"/>
          </a:xfrm>
          <a:prstGeom prst="rect">
            <a:avLst/>
          </a:prstGeom>
        </p:spPr>
      </p:pic>
      <p:sp>
        <p:nvSpPr>
          <p:cNvPr id="28" name="Afgeronde rechthoek 39">
            <a:extLst>
              <a:ext uri="{FF2B5EF4-FFF2-40B4-BE49-F238E27FC236}">
                <a16:creationId xmlns:a16="http://schemas.microsoft.com/office/drawing/2014/main" id="{146F8925-CFFF-488F-8DD4-734CF616AD41}"/>
              </a:ext>
            </a:extLst>
          </p:cNvPr>
          <p:cNvSpPr/>
          <p:nvPr/>
        </p:nvSpPr>
        <p:spPr>
          <a:xfrm>
            <a:off x="1697514" y="2585578"/>
            <a:ext cx="3096081"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 A</a:t>
            </a:r>
          </a:p>
        </p:txBody>
      </p:sp>
      <p:sp>
        <p:nvSpPr>
          <p:cNvPr id="3" name="Titel 2"/>
          <p:cNvSpPr>
            <a:spLocks noGrp="1"/>
          </p:cNvSpPr>
          <p:nvPr>
            <p:ph type="ctrTitle"/>
          </p:nvPr>
        </p:nvSpPr>
        <p:spPr>
          <a:xfrm>
            <a:off x="914400" y="1125539"/>
            <a:ext cx="10439400" cy="1013813"/>
          </a:xfrm>
        </p:spPr>
        <p:txBody>
          <a:bodyPr/>
          <a:lstStyle/>
          <a:p>
            <a:r>
              <a:rPr lang="en-GB" b="1" noProof="0" dirty="0">
                <a:solidFill>
                  <a:schemeClr val="accent2"/>
                </a:solidFill>
              </a:rPr>
              <a:t>Inter</a:t>
            </a:r>
            <a:r>
              <a:rPr lang="en-GB" dirty="0" err="1"/>
              <a:t>operabiliteit</a:t>
            </a:r>
            <a:r>
              <a:rPr lang="en-GB" dirty="0"/>
              <a:t> - </a:t>
            </a:r>
            <a:r>
              <a:rPr lang="en-GB" dirty="0" err="1"/>
              <a:t>kabelvariant</a:t>
            </a:r>
            <a:endParaRPr lang="en-GB" noProof="0" dirty="0"/>
          </a:p>
        </p:txBody>
      </p:sp>
      <p:sp>
        <p:nvSpPr>
          <p:cNvPr id="41" name="Afgeronde rechthoek 40">
            <a:extLst>
              <a:ext uri="{FF2B5EF4-FFF2-40B4-BE49-F238E27FC236}">
                <a16:creationId xmlns:a16="http://schemas.microsoft.com/office/drawing/2014/main" id="{7D483FA2-EB32-4B48-BCC2-9B7EA2938A8F}"/>
              </a:ext>
            </a:extLst>
          </p:cNvPr>
          <p:cNvSpPr/>
          <p:nvPr/>
        </p:nvSpPr>
        <p:spPr>
          <a:xfrm>
            <a:off x="1893631"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2" name="Afgeronde rechthoek 41">
            <a:extLst>
              <a:ext uri="{FF2B5EF4-FFF2-40B4-BE49-F238E27FC236}">
                <a16:creationId xmlns:a16="http://schemas.microsoft.com/office/drawing/2014/main" id="{5F3892D2-155E-1A46-8CA4-ED4B14043A80}"/>
              </a:ext>
            </a:extLst>
          </p:cNvPr>
          <p:cNvSpPr/>
          <p:nvPr/>
        </p:nvSpPr>
        <p:spPr>
          <a:xfrm>
            <a:off x="1893630" y="3535286"/>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3" name="Afgeronde rechthoek 42">
            <a:extLst>
              <a:ext uri="{FF2B5EF4-FFF2-40B4-BE49-F238E27FC236}">
                <a16:creationId xmlns:a16="http://schemas.microsoft.com/office/drawing/2014/main" id="{6BA8492D-7578-7F43-99F8-5C3DF8C52BE1}"/>
              </a:ext>
            </a:extLst>
          </p:cNvPr>
          <p:cNvSpPr/>
          <p:nvPr/>
        </p:nvSpPr>
        <p:spPr>
          <a:xfrm>
            <a:off x="1887091"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44" name="Afgeronde rechthoek 43">
            <a:extLst>
              <a:ext uri="{FF2B5EF4-FFF2-40B4-BE49-F238E27FC236}">
                <a16:creationId xmlns:a16="http://schemas.microsoft.com/office/drawing/2014/main" id="{1F84F301-A0BF-6B4A-93DE-1E3761234F20}"/>
              </a:ext>
            </a:extLst>
          </p:cNvPr>
          <p:cNvSpPr/>
          <p:nvPr/>
        </p:nvSpPr>
        <p:spPr>
          <a:xfrm>
            <a:off x="1876958"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45" name="Afgeronde rechthoek 44">
            <a:extLst>
              <a:ext uri="{FF2B5EF4-FFF2-40B4-BE49-F238E27FC236}">
                <a16:creationId xmlns:a16="http://schemas.microsoft.com/office/drawing/2014/main" id="{0A942C7F-7336-6242-B625-CC21E2B9C24A}"/>
              </a:ext>
            </a:extLst>
          </p:cNvPr>
          <p:cNvSpPr/>
          <p:nvPr/>
        </p:nvSpPr>
        <p:spPr>
          <a:xfrm>
            <a:off x="1876958"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46" name="Afgeronde rechthoek 45">
            <a:extLst>
              <a:ext uri="{FF2B5EF4-FFF2-40B4-BE49-F238E27FC236}">
                <a16:creationId xmlns:a16="http://schemas.microsoft.com/office/drawing/2014/main" id="{EE64038C-47F2-4D4F-9E03-AA0FC2210932}"/>
              </a:ext>
            </a:extLst>
          </p:cNvPr>
          <p:cNvSpPr/>
          <p:nvPr/>
        </p:nvSpPr>
        <p:spPr>
          <a:xfrm>
            <a:off x="7457328" y="2562341"/>
            <a:ext cx="3096081" cy="4183898"/>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dirty="0">
                <a:solidFill>
                  <a:schemeClr val="tx1"/>
                </a:solidFill>
              </a:rPr>
              <a:t>Instelling B</a:t>
            </a:r>
          </a:p>
        </p:txBody>
      </p:sp>
      <p:sp>
        <p:nvSpPr>
          <p:cNvPr id="47" name="Afgeronde rechthoek 46">
            <a:extLst>
              <a:ext uri="{FF2B5EF4-FFF2-40B4-BE49-F238E27FC236}">
                <a16:creationId xmlns:a16="http://schemas.microsoft.com/office/drawing/2014/main" id="{6514C8EE-1CE0-1543-9091-C3E263EDBA59}"/>
              </a:ext>
            </a:extLst>
          </p:cNvPr>
          <p:cNvSpPr/>
          <p:nvPr/>
        </p:nvSpPr>
        <p:spPr>
          <a:xfrm>
            <a:off x="7663579" y="2843748"/>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48" name="Afgeronde rechthoek 47">
            <a:extLst>
              <a:ext uri="{FF2B5EF4-FFF2-40B4-BE49-F238E27FC236}">
                <a16:creationId xmlns:a16="http://schemas.microsoft.com/office/drawing/2014/main" id="{F8A14EF3-B73E-DF45-9AAC-F160C4061A81}"/>
              </a:ext>
            </a:extLst>
          </p:cNvPr>
          <p:cNvSpPr/>
          <p:nvPr/>
        </p:nvSpPr>
        <p:spPr>
          <a:xfrm>
            <a:off x="7663579" y="3528263"/>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49" name="Afgeronde rechthoek 48">
            <a:extLst>
              <a:ext uri="{FF2B5EF4-FFF2-40B4-BE49-F238E27FC236}">
                <a16:creationId xmlns:a16="http://schemas.microsoft.com/office/drawing/2014/main" id="{465A378D-96E6-C74D-9DA0-EDA09EC428E3}"/>
              </a:ext>
            </a:extLst>
          </p:cNvPr>
          <p:cNvSpPr/>
          <p:nvPr/>
        </p:nvSpPr>
        <p:spPr>
          <a:xfrm>
            <a:off x="7657039" y="4226824"/>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INFORMATIE</a:t>
            </a:r>
          </a:p>
        </p:txBody>
      </p:sp>
      <p:sp>
        <p:nvSpPr>
          <p:cNvPr id="50" name="Afgeronde rechthoek 49">
            <a:extLst>
              <a:ext uri="{FF2B5EF4-FFF2-40B4-BE49-F238E27FC236}">
                <a16:creationId xmlns:a16="http://schemas.microsoft.com/office/drawing/2014/main" id="{8BCC66A8-E109-E946-82BB-225BC76A5E9E}"/>
              </a:ext>
            </a:extLst>
          </p:cNvPr>
          <p:cNvSpPr/>
          <p:nvPr/>
        </p:nvSpPr>
        <p:spPr>
          <a:xfrm>
            <a:off x="7657039" y="4918362"/>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51" name="Afgeronde rechthoek 50">
            <a:extLst>
              <a:ext uri="{FF2B5EF4-FFF2-40B4-BE49-F238E27FC236}">
                <a16:creationId xmlns:a16="http://schemas.microsoft.com/office/drawing/2014/main" id="{29CF6CED-9A6F-844F-8F34-4FB5D3E8144C}"/>
              </a:ext>
            </a:extLst>
          </p:cNvPr>
          <p:cNvSpPr/>
          <p:nvPr/>
        </p:nvSpPr>
        <p:spPr>
          <a:xfrm>
            <a:off x="7646906" y="5609900"/>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54" name="Ovaal 53">
            <a:extLst>
              <a:ext uri="{FF2B5EF4-FFF2-40B4-BE49-F238E27FC236}">
                <a16:creationId xmlns:a16="http://schemas.microsoft.com/office/drawing/2014/main" id="{9B3C4C7C-E851-ED4B-A8A2-35980925DBAA}"/>
              </a:ext>
            </a:extLst>
          </p:cNvPr>
          <p:cNvSpPr/>
          <p:nvPr/>
        </p:nvSpPr>
        <p:spPr>
          <a:xfrm>
            <a:off x="3889222"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5" name="Groep 54">
            <a:extLst>
              <a:ext uri="{FF2B5EF4-FFF2-40B4-BE49-F238E27FC236}">
                <a16:creationId xmlns:a16="http://schemas.microsoft.com/office/drawing/2014/main" id="{0A9D9B73-BF77-6043-B912-8310A4329D2A}"/>
              </a:ext>
            </a:extLst>
          </p:cNvPr>
          <p:cNvGrpSpPr/>
          <p:nvPr/>
        </p:nvGrpSpPr>
        <p:grpSpPr>
          <a:xfrm>
            <a:off x="4073476" y="2232674"/>
            <a:ext cx="251683" cy="245533"/>
            <a:chOff x="2728356" y="1247243"/>
            <a:chExt cx="251683" cy="245533"/>
          </a:xfrm>
        </p:grpSpPr>
        <p:cxnSp>
          <p:nvCxnSpPr>
            <p:cNvPr id="56" name="Rechte verbindingslijn 55">
              <a:extLst>
                <a:ext uri="{FF2B5EF4-FFF2-40B4-BE49-F238E27FC236}">
                  <a16:creationId xmlns:a16="http://schemas.microsoft.com/office/drawing/2014/main" id="{39CA36CC-167F-654F-A868-320E4088E4B7}"/>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2EB3D10D-3FA0-4A40-9818-A7705EAA5DFA}"/>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Ovaal 58">
            <a:extLst>
              <a:ext uri="{FF2B5EF4-FFF2-40B4-BE49-F238E27FC236}">
                <a16:creationId xmlns:a16="http://schemas.microsoft.com/office/drawing/2014/main" id="{E52A69FB-6D52-FB47-B3FA-92B004FA48EB}"/>
              </a:ext>
            </a:extLst>
          </p:cNvPr>
          <p:cNvSpPr/>
          <p:nvPr/>
        </p:nvSpPr>
        <p:spPr>
          <a:xfrm>
            <a:off x="9697753" y="2057998"/>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0" name="Groep 59">
            <a:extLst>
              <a:ext uri="{FF2B5EF4-FFF2-40B4-BE49-F238E27FC236}">
                <a16:creationId xmlns:a16="http://schemas.microsoft.com/office/drawing/2014/main" id="{F4783777-F313-7B4B-8192-86B04D70C2DB}"/>
              </a:ext>
            </a:extLst>
          </p:cNvPr>
          <p:cNvGrpSpPr/>
          <p:nvPr/>
        </p:nvGrpSpPr>
        <p:grpSpPr>
          <a:xfrm>
            <a:off x="9882007" y="2232674"/>
            <a:ext cx="251683" cy="245533"/>
            <a:chOff x="2728356" y="1247243"/>
            <a:chExt cx="251683" cy="245533"/>
          </a:xfrm>
        </p:grpSpPr>
        <p:cxnSp>
          <p:nvCxnSpPr>
            <p:cNvPr id="61" name="Rechte verbindingslijn 60">
              <a:extLst>
                <a:ext uri="{FF2B5EF4-FFF2-40B4-BE49-F238E27FC236}">
                  <a16:creationId xmlns:a16="http://schemas.microsoft.com/office/drawing/2014/main" id="{DC2F7286-A31F-214D-9380-9110CF51B8C3}"/>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Rechte verbindingslijn 61">
              <a:extLst>
                <a:ext uri="{FF2B5EF4-FFF2-40B4-BE49-F238E27FC236}">
                  <a16:creationId xmlns:a16="http://schemas.microsoft.com/office/drawing/2014/main" id="{0E17DD2F-35EC-7D46-BC70-A0134C303D0F}"/>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5" name="Afbeelding 24">
            <a:extLst>
              <a:ext uri="{FF2B5EF4-FFF2-40B4-BE49-F238E27FC236}">
                <a16:creationId xmlns:a16="http://schemas.microsoft.com/office/drawing/2014/main" id="{876C3169-06B5-467B-B244-450FBC2F3C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3354" y="6467278"/>
            <a:ext cx="705053" cy="273807"/>
          </a:xfrm>
          <a:prstGeom prst="rect">
            <a:avLst/>
          </a:prstGeom>
        </p:spPr>
      </p:pic>
    </p:spTree>
    <p:extLst>
      <p:ext uri="{BB962C8B-B14F-4D97-AF65-F5344CB8AC3E}">
        <p14:creationId xmlns:p14="http://schemas.microsoft.com/office/powerpoint/2010/main" val="32172740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fgeronde rechthoek 39">
            <a:extLst>
              <a:ext uri="{FF2B5EF4-FFF2-40B4-BE49-F238E27FC236}">
                <a16:creationId xmlns:a16="http://schemas.microsoft.com/office/drawing/2014/main" id="{9B2F2CCE-CD12-411F-AB6C-E3378A8572A1}"/>
              </a:ext>
            </a:extLst>
          </p:cNvPr>
          <p:cNvSpPr>
            <a:spLocks/>
          </p:cNvSpPr>
          <p:nvPr/>
        </p:nvSpPr>
        <p:spPr>
          <a:xfrm>
            <a:off x="7767205" y="1994615"/>
            <a:ext cx="3096000" cy="3888000"/>
          </a:xfrm>
          <a:prstGeom prst="roundRect">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nl-NL" dirty="0">
              <a:solidFill>
                <a:schemeClr val="tx1"/>
              </a:solidFill>
            </a:endParaRPr>
          </a:p>
        </p:txBody>
      </p:sp>
      <p:sp>
        <p:nvSpPr>
          <p:cNvPr id="3" name="Afgeronde rechthoek 39">
            <a:extLst>
              <a:ext uri="{FF2B5EF4-FFF2-40B4-BE49-F238E27FC236}">
                <a16:creationId xmlns:a16="http://schemas.microsoft.com/office/drawing/2014/main" id="{2BC1ABB3-4150-4CC2-8826-FAAA08019AC8}"/>
              </a:ext>
            </a:extLst>
          </p:cNvPr>
          <p:cNvSpPr>
            <a:spLocks noChangeAspect="1"/>
          </p:cNvSpPr>
          <p:nvPr/>
        </p:nvSpPr>
        <p:spPr>
          <a:xfrm>
            <a:off x="1377076" y="1988213"/>
            <a:ext cx="3096000" cy="4160661"/>
          </a:xfrm>
          <a:prstGeom prst="round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nl-NL" kern="0" dirty="0">
                <a:solidFill>
                  <a:prstClr val="black"/>
                </a:solidFill>
                <a:ea typeface="ＭＳ Ｐゴシック" charset="-128"/>
              </a:rPr>
              <a:t>Organisatorische eenheid</a:t>
            </a:r>
            <a:endParaRPr lang="nl-NL" dirty="0">
              <a:solidFill>
                <a:schemeClr val="tx1"/>
              </a:solidFill>
            </a:endParaRPr>
          </a:p>
        </p:txBody>
      </p:sp>
      <p:sp>
        <p:nvSpPr>
          <p:cNvPr id="4" name="Ovaal 3">
            <a:extLst>
              <a:ext uri="{FF2B5EF4-FFF2-40B4-BE49-F238E27FC236}">
                <a16:creationId xmlns:a16="http://schemas.microsoft.com/office/drawing/2014/main" id="{820E6873-CE89-4D71-8C58-7205BF74DA5D}"/>
              </a:ext>
            </a:extLst>
          </p:cNvPr>
          <p:cNvSpPr/>
          <p:nvPr/>
        </p:nvSpPr>
        <p:spPr>
          <a:xfrm>
            <a:off x="3568784" y="1460633"/>
            <a:ext cx="621792" cy="6217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5" name="Groep 4">
            <a:extLst>
              <a:ext uri="{FF2B5EF4-FFF2-40B4-BE49-F238E27FC236}">
                <a16:creationId xmlns:a16="http://schemas.microsoft.com/office/drawing/2014/main" id="{00FA19FF-1F4A-422D-B4EC-4A4386BF1817}"/>
              </a:ext>
            </a:extLst>
          </p:cNvPr>
          <p:cNvGrpSpPr/>
          <p:nvPr/>
        </p:nvGrpSpPr>
        <p:grpSpPr>
          <a:xfrm>
            <a:off x="3753038" y="1635309"/>
            <a:ext cx="251683" cy="245533"/>
            <a:chOff x="2728356" y="1247243"/>
            <a:chExt cx="251683" cy="245533"/>
          </a:xfrm>
        </p:grpSpPr>
        <p:cxnSp>
          <p:nvCxnSpPr>
            <p:cNvPr id="11" name="Rechte verbindingslijn 10">
              <a:extLst>
                <a:ext uri="{FF2B5EF4-FFF2-40B4-BE49-F238E27FC236}">
                  <a16:creationId xmlns:a16="http://schemas.microsoft.com/office/drawing/2014/main" id="{713517A0-7EBB-4C0C-835B-E5DF61E6BB7B}"/>
                </a:ext>
              </a:extLst>
            </p:cNvPr>
            <p:cNvCxnSpPr>
              <a:cxnSpLocks/>
            </p:cNvCxnSpPr>
            <p:nvPr/>
          </p:nvCxnSpPr>
          <p:spPr>
            <a:xfrm>
              <a:off x="2854998" y="1247243"/>
              <a:ext cx="0" cy="245533"/>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DF3FC2AE-2526-432C-A8AE-733A90B78BE8}"/>
                </a:ext>
              </a:extLst>
            </p:cNvPr>
            <p:cNvCxnSpPr>
              <a:cxnSpLocks/>
            </p:cNvCxnSpPr>
            <p:nvPr/>
          </p:nvCxnSpPr>
          <p:spPr>
            <a:xfrm>
              <a:off x="2728356" y="1370009"/>
              <a:ext cx="251683" cy="0"/>
            </a:xfrm>
            <a:prstGeom prst="line">
              <a:avLst/>
            </a:prstGeom>
            <a:ln w="1270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 name="Afgeronde rechthoek 40">
            <a:extLst>
              <a:ext uri="{FF2B5EF4-FFF2-40B4-BE49-F238E27FC236}">
                <a16:creationId xmlns:a16="http://schemas.microsoft.com/office/drawing/2014/main" id="{FC63E565-0324-4F52-AD3F-B903EC0CD2BC}"/>
              </a:ext>
            </a:extLst>
          </p:cNvPr>
          <p:cNvSpPr/>
          <p:nvPr/>
        </p:nvSpPr>
        <p:spPr>
          <a:xfrm>
            <a:off x="1573193" y="2246383"/>
            <a:ext cx="2716926" cy="574793"/>
          </a:xfrm>
          <a:prstGeom prst="roundRect">
            <a:avLst>
              <a:gd name="adj" fmla="val 50000"/>
            </a:avLst>
          </a:prstGeom>
          <a:solidFill>
            <a:srgbClr val="F2B382"/>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ORGANISATIEBELEID</a:t>
            </a:r>
          </a:p>
        </p:txBody>
      </p:sp>
      <p:sp>
        <p:nvSpPr>
          <p:cNvPr id="7" name="Afgeronde rechthoek 41">
            <a:extLst>
              <a:ext uri="{FF2B5EF4-FFF2-40B4-BE49-F238E27FC236}">
                <a16:creationId xmlns:a16="http://schemas.microsoft.com/office/drawing/2014/main" id="{E15AFD40-65C3-4B4A-A53F-AA3BA184CE53}"/>
              </a:ext>
            </a:extLst>
          </p:cNvPr>
          <p:cNvSpPr/>
          <p:nvPr/>
        </p:nvSpPr>
        <p:spPr>
          <a:xfrm>
            <a:off x="1573192" y="2937921"/>
            <a:ext cx="2716926" cy="574793"/>
          </a:xfrm>
          <a:prstGeom prst="roundRect">
            <a:avLst>
              <a:gd name="adj" fmla="val 50000"/>
            </a:avLst>
          </a:prstGeom>
          <a:solidFill>
            <a:srgbClr val="F5C9A8"/>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ZORGPROCES</a:t>
            </a:r>
          </a:p>
        </p:txBody>
      </p:sp>
      <p:sp>
        <p:nvSpPr>
          <p:cNvPr id="8" name="Afgeronde rechthoek 42">
            <a:extLst>
              <a:ext uri="{FF2B5EF4-FFF2-40B4-BE49-F238E27FC236}">
                <a16:creationId xmlns:a16="http://schemas.microsoft.com/office/drawing/2014/main" id="{BC776620-EA48-4573-88EE-29429C9CBAC2}"/>
              </a:ext>
            </a:extLst>
          </p:cNvPr>
          <p:cNvSpPr/>
          <p:nvPr/>
        </p:nvSpPr>
        <p:spPr>
          <a:xfrm>
            <a:off x="1566653" y="3629459"/>
            <a:ext cx="2716926" cy="574793"/>
          </a:xfrm>
          <a:prstGeom prst="roundRect">
            <a:avLst>
              <a:gd name="adj" fmla="val 50000"/>
            </a:avLst>
          </a:prstGeom>
          <a:solidFill>
            <a:srgbClr val="F8F85A"/>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INFORMATIE</a:t>
            </a:r>
          </a:p>
        </p:txBody>
      </p:sp>
      <p:sp>
        <p:nvSpPr>
          <p:cNvPr id="9" name="Afgeronde rechthoek 43">
            <a:extLst>
              <a:ext uri="{FF2B5EF4-FFF2-40B4-BE49-F238E27FC236}">
                <a16:creationId xmlns:a16="http://schemas.microsoft.com/office/drawing/2014/main" id="{DCFB4628-7B58-487F-814E-375A901AD0BE}"/>
              </a:ext>
            </a:extLst>
          </p:cNvPr>
          <p:cNvSpPr/>
          <p:nvPr/>
        </p:nvSpPr>
        <p:spPr>
          <a:xfrm>
            <a:off x="1556520" y="4320997"/>
            <a:ext cx="2716926" cy="574793"/>
          </a:xfrm>
          <a:prstGeom prst="roundRect">
            <a:avLst>
              <a:gd name="adj" fmla="val 50000"/>
            </a:avLst>
          </a:prstGeom>
          <a:solidFill>
            <a:srgbClr val="B1CE59"/>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APPLICATIE</a:t>
            </a:r>
          </a:p>
        </p:txBody>
      </p:sp>
      <p:sp>
        <p:nvSpPr>
          <p:cNvPr id="10" name="Afgeronde rechthoek 44">
            <a:extLst>
              <a:ext uri="{FF2B5EF4-FFF2-40B4-BE49-F238E27FC236}">
                <a16:creationId xmlns:a16="http://schemas.microsoft.com/office/drawing/2014/main" id="{2A4E6FB0-EB24-4E82-A667-0386D643CB82}"/>
              </a:ext>
            </a:extLst>
          </p:cNvPr>
          <p:cNvSpPr/>
          <p:nvPr/>
        </p:nvSpPr>
        <p:spPr>
          <a:xfrm>
            <a:off x="1556520" y="5012535"/>
            <a:ext cx="2716926" cy="574793"/>
          </a:xfrm>
          <a:prstGeom prst="roundRect">
            <a:avLst>
              <a:gd name="adj" fmla="val 50000"/>
            </a:avLst>
          </a:prstGeom>
          <a:solidFill>
            <a:srgbClr val="84C44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IT-INFRASTRUCTUUR</a:t>
            </a:r>
          </a:p>
        </p:txBody>
      </p:sp>
      <p:sp>
        <p:nvSpPr>
          <p:cNvPr id="16" name="Rechthoek: afgeronde hoeken 15">
            <a:extLst>
              <a:ext uri="{FF2B5EF4-FFF2-40B4-BE49-F238E27FC236}">
                <a16:creationId xmlns:a16="http://schemas.microsoft.com/office/drawing/2014/main" id="{E567C110-FCF2-4C95-83E8-3E54AB684FAD}"/>
              </a:ext>
            </a:extLst>
          </p:cNvPr>
          <p:cNvSpPr/>
          <p:nvPr/>
        </p:nvSpPr>
        <p:spPr>
          <a:xfrm>
            <a:off x="1377076" y="778468"/>
            <a:ext cx="3096000" cy="574793"/>
          </a:xfrm>
          <a:prstGeom prst="roundRect">
            <a:avLst/>
          </a:prstGeom>
          <a:solidFill>
            <a:schemeClr val="bg1">
              <a:lumMod val="8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latin typeface="+mj-lt"/>
              </a:rPr>
              <a:t>Interoperabiliteit</a:t>
            </a:r>
          </a:p>
        </p:txBody>
      </p:sp>
      <p:sp>
        <p:nvSpPr>
          <p:cNvPr id="23" name="Afgeronde rechthoek 39">
            <a:extLst>
              <a:ext uri="{FF2B5EF4-FFF2-40B4-BE49-F238E27FC236}">
                <a16:creationId xmlns:a16="http://schemas.microsoft.com/office/drawing/2014/main" id="{F17C3C5C-5022-4464-AB76-920A845A2385}"/>
              </a:ext>
            </a:extLst>
          </p:cNvPr>
          <p:cNvSpPr>
            <a:spLocks/>
          </p:cNvSpPr>
          <p:nvPr/>
        </p:nvSpPr>
        <p:spPr>
          <a:xfrm>
            <a:off x="4576815" y="1988213"/>
            <a:ext cx="3096000" cy="3888000"/>
          </a:xfrm>
          <a:prstGeom prst="roundRect">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nl-NL" dirty="0">
              <a:solidFill>
                <a:schemeClr val="tx1"/>
              </a:solidFill>
            </a:endParaRPr>
          </a:p>
        </p:txBody>
      </p:sp>
      <p:sp>
        <p:nvSpPr>
          <p:cNvPr id="24" name="Rechthoek: afgeronde hoeken 23">
            <a:extLst>
              <a:ext uri="{FF2B5EF4-FFF2-40B4-BE49-F238E27FC236}">
                <a16:creationId xmlns:a16="http://schemas.microsoft.com/office/drawing/2014/main" id="{1DE3EF65-DC80-4CC8-9992-E034447043FE}"/>
              </a:ext>
            </a:extLst>
          </p:cNvPr>
          <p:cNvSpPr/>
          <p:nvPr/>
        </p:nvSpPr>
        <p:spPr>
          <a:xfrm>
            <a:off x="4746140" y="3375333"/>
            <a:ext cx="2736000" cy="1080000"/>
          </a:xfrm>
          <a:prstGeom prst="roundRect">
            <a:avLst/>
          </a:prstGeom>
          <a:solidFill>
            <a:schemeClr val="bg1">
              <a:lumMod val="95000"/>
            </a:schemeClr>
          </a:solidFill>
          <a:ln w="254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cap="small" dirty="0">
                <a:solidFill>
                  <a:schemeClr val="tx1"/>
                </a:solidFill>
                <a:latin typeface="+mj-lt"/>
              </a:rPr>
              <a:t>Informatiestandaarden</a:t>
            </a:r>
          </a:p>
        </p:txBody>
      </p:sp>
      <p:sp>
        <p:nvSpPr>
          <p:cNvPr id="25" name="Rechthoek: afgeronde hoeken 24">
            <a:extLst>
              <a:ext uri="{FF2B5EF4-FFF2-40B4-BE49-F238E27FC236}">
                <a16:creationId xmlns:a16="http://schemas.microsoft.com/office/drawing/2014/main" id="{72FC7D6A-13A9-4C92-83F7-4D4027809C2B}"/>
              </a:ext>
            </a:extLst>
          </p:cNvPr>
          <p:cNvSpPr/>
          <p:nvPr/>
        </p:nvSpPr>
        <p:spPr>
          <a:xfrm>
            <a:off x="4746140" y="4507328"/>
            <a:ext cx="2736000" cy="1080000"/>
          </a:xfrm>
          <a:prstGeom prst="roundRect">
            <a:avLst/>
          </a:prstGeom>
          <a:solidFill>
            <a:schemeClr val="bg1">
              <a:lumMod val="95000"/>
            </a:schemeClr>
          </a:solidFill>
          <a:ln w="254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cap="small" dirty="0">
                <a:solidFill>
                  <a:schemeClr val="tx1"/>
                </a:solidFill>
                <a:latin typeface="+mj-lt"/>
              </a:rPr>
              <a:t>Technische en systeem eisen</a:t>
            </a:r>
          </a:p>
        </p:txBody>
      </p:sp>
      <p:sp>
        <p:nvSpPr>
          <p:cNvPr id="29" name="Rechthoek: afgeronde hoeken 28">
            <a:extLst>
              <a:ext uri="{FF2B5EF4-FFF2-40B4-BE49-F238E27FC236}">
                <a16:creationId xmlns:a16="http://schemas.microsoft.com/office/drawing/2014/main" id="{96111EEF-B34F-46FB-B8A0-381DFCD9663B}"/>
              </a:ext>
            </a:extLst>
          </p:cNvPr>
          <p:cNvSpPr/>
          <p:nvPr/>
        </p:nvSpPr>
        <p:spPr>
          <a:xfrm>
            <a:off x="4572013" y="769479"/>
            <a:ext cx="3096000" cy="574793"/>
          </a:xfrm>
          <a:prstGeom prst="roundRect">
            <a:avLst/>
          </a:prstGeom>
          <a:solidFill>
            <a:schemeClr val="bg1">
              <a:lumMod val="8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latin typeface="+mj-lt"/>
              </a:rPr>
              <a:t>Standaarden en eisen</a:t>
            </a:r>
          </a:p>
        </p:txBody>
      </p:sp>
      <p:sp>
        <p:nvSpPr>
          <p:cNvPr id="31" name="Rechthoek: afgeronde hoeken 30">
            <a:extLst>
              <a:ext uri="{FF2B5EF4-FFF2-40B4-BE49-F238E27FC236}">
                <a16:creationId xmlns:a16="http://schemas.microsoft.com/office/drawing/2014/main" id="{583DBF52-D63D-419A-90F7-33A8A5066926}"/>
              </a:ext>
            </a:extLst>
          </p:cNvPr>
          <p:cNvSpPr/>
          <p:nvPr/>
        </p:nvSpPr>
        <p:spPr>
          <a:xfrm>
            <a:off x="7931248" y="2216661"/>
            <a:ext cx="2736000" cy="1224000"/>
          </a:xfrm>
          <a:prstGeom prst="round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tabLst>
                <a:tab pos="85725" algn="l"/>
              </a:tabLst>
            </a:pPr>
            <a:r>
              <a:rPr lang="nl-NL" sz="1400" cap="small" dirty="0">
                <a:solidFill>
                  <a:schemeClr val="tx1"/>
                </a:solidFill>
                <a:latin typeface="+mj-lt"/>
              </a:rPr>
              <a:t>Zorgaanbieders</a:t>
            </a:r>
          </a:p>
          <a:p>
            <a:pPr marL="180000">
              <a:tabLst>
                <a:tab pos="85725" algn="l"/>
              </a:tabLst>
            </a:pPr>
            <a:r>
              <a:rPr lang="nl-NL" sz="1400" cap="small" dirty="0">
                <a:solidFill>
                  <a:schemeClr val="tx1"/>
                </a:solidFill>
                <a:latin typeface="+mj-lt"/>
              </a:rPr>
              <a:t>Patiënten / cliënten</a:t>
            </a:r>
          </a:p>
          <a:p>
            <a:pPr marL="180000">
              <a:tabLst>
                <a:tab pos="85725" algn="l"/>
              </a:tabLst>
            </a:pPr>
            <a:r>
              <a:rPr lang="nl-NL" sz="1400" cap="small" dirty="0">
                <a:solidFill>
                  <a:schemeClr val="tx1"/>
                </a:solidFill>
                <a:latin typeface="+mj-lt"/>
              </a:rPr>
              <a:t>Zorgverzekeraars</a:t>
            </a:r>
          </a:p>
          <a:p>
            <a:pPr marL="180000">
              <a:tabLst>
                <a:tab pos="85725" algn="l"/>
              </a:tabLst>
            </a:pPr>
            <a:r>
              <a:rPr lang="nl-NL" sz="1200" cap="small" dirty="0">
                <a:solidFill>
                  <a:schemeClr val="tx1"/>
                </a:solidFill>
                <a:latin typeface="+mj-lt"/>
              </a:rPr>
              <a:t>&amp; hun vertegenwoordigers</a:t>
            </a:r>
          </a:p>
        </p:txBody>
      </p:sp>
      <p:sp>
        <p:nvSpPr>
          <p:cNvPr id="32" name="Rechthoek: afgeronde hoeken 31">
            <a:extLst>
              <a:ext uri="{FF2B5EF4-FFF2-40B4-BE49-F238E27FC236}">
                <a16:creationId xmlns:a16="http://schemas.microsoft.com/office/drawing/2014/main" id="{7F922FB9-D7A9-4FD6-A5C1-FBDB616A293E}"/>
              </a:ext>
            </a:extLst>
          </p:cNvPr>
          <p:cNvSpPr/>
          <p:nvPr/>
        </p:nvSpPr>
        <p:spPr>
          <a:xfrm>
            <a:off x="7930995" y="3279764"/>
            <a:ext cx="2736000" cy="1224000"/>
          </a:xfrm>
          <a:prstGeom prst="round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tabLst>
                <a:tab pos="85725" algn="l"/>
              </a:tabLst>
            </a:pPr>
            <a:r>
              <a:rPr lang="nl-NL" sz="1400" cap="small" dirty="0">
                <a:solidFill>
                  <a:schemeClr val="tx1"/>
                </a:solidFill>
                <a:latin typeface="+mj-lt"/>
              </a:rPr>
              <a:t>Zorgaanbieders</a:t>
            </a:r>
          </a:p>
          <a:p>
            <a:pPr marL="180000">
              <a:tabLst>
                <a:tab pos="85725" algn="l"/>
              </a:tabLst>
            </a:pPr>
            <a:r>
              <a:rPr lang="nl-NL" sz="1400" cap="small" dirty="0">
                <a:solidFill>
                  <a:schemeClr val="tx1"/>
                </a:solidFill>
                <a:latin typeface="+mj-lt"/>
              </a:rPr>
              <a:t>Patiënten / cliënten</a:t>
            </a:r>
          </a:p>
          <a:p>
            <a:pPr marL="180000">
              <a:tabLst>
                <a:tab pos="85725" algn="l"/>
              </a:tabLst>
            </a:pPr>
            <a:r>
              <a:rPr lang="nl-NL" sz="1400" cap="small" dirty="0">
                <a:solidFill>
                  <a:schemeClr val="tx1"/>
                </a:solidFill>
                <a:latin typeface="+mj-lt"/>
              </a:rPr>
              <a:t>Standaardisatieorganisaties</a:t>
            </a:r>
          </a:p>
          <a:p>
            <a:pPr marL="180000">
              <a:tabLst>
                <a:tab pos="85725" algn="l"/>
              </a:tabLst>
            </a:pPr>
            <a:r>
              <a:rPr lang="nl-NL" sz="1400" cap="small" dirty="0">
                <a:solidFill>
                  <a:schemeClr val="tx1"/>
                </a:solidFill>
                <a:latin typeface="+mj-lt"/>
              </a:rPr>
              <a:t>Leveranciers</a:t>
            </a:r>
          </a:p>
        </p:txBody>
      </p:sp>
      <p:sp>
        <p:nvSpPr>
          <p:cNvPr id="34" name="Rechthoek: afgeronde hoeken 33">
            <a:extLst>
              <a:ext uri="{FF2B5EF4-FFF2-40B4-BE49-F238E27FC236}">
                <a16:creationId xmlns:a16="http://schemas.microsoft.com/office/drawing/2014/main" id="{6C7EB327-6615-43DF-8F3C-FB3CE2DF0DB3}"/>
              </a:ext>
            </a:extLst>
          </p:cNvPr>
          <p:cNvSpPr/>
          <p:nvPr/>
        </p:nvSpPr>
        <p:spPr>
          <a:xfrm>
            <a:off x="7766949" y="764599"/>
            <a:ext cx="3096000" cy="574793"/>
          </a:xfrm>
          <a:prstGeom prst="roundRect">
            <a:avLst/>
          </a:prstGeom>
          <a:solidFill>
            <a:schemeClr val="bg1">
              <a:lumMod val="8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chemeClr val="tx1"/>
                </a:solidFill>
                <a:latin typeface="+mj-lt"/>
              </a:rPr>
              <a:t>Participanten</a:t>
            </a:r>
          </a:p>
        </p:txBody>
      </p:sp>
      <p:sp>
        <p:nvSpPr>
          <p:cNvPr id="20" name="Rechthoek: afgeronde hoeken 19">
            <a:extLst>
              <a:ext uri="{FF2B5EF4-FFF2-40B4-BE49-F238E27FC236}">
                <a16:creationId xmlns:a16="http://schemas.microsoft.com/office/drawing/2014/main" id="{ED9CD0CC-9491-42B9-BBD2-E7847B56FB63}"/>
              </a:ext>
            </a:extLst>
          </p:cNvPr>
          <p:cNvSpPr/>
          <p:nvPr/>
        </p:nvSpPr>
        <p:spPr>
          <a:xfrm>
            <a:off x="4750942" y="2242102"/>
            <a:ext cx="2736000" cy="1080000"/>
          </a:xfrm>
          <a:prstGeom prst="roundRect">
            <a:avLst/>
          </a:prstGeom>
          <a:solidFill>
            <a:schemeClr val="bg1">
              <a:lumMod val="95000"/>
            </a:schemeClr>
          </a:solidFill>
          <a:ln w="254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cap="small" dirty="0">
                <a:solidFill>
                  <a:schemeClr val="tx1"/>
                </a:solidFill>
                <a:latin typeface="+mj-lt"/>
              </a:rPr>
              <a:t>Kwaliteitsstandaarden</a:t>
            </a:r>
          </a:p>
        </p:txBody>
      </p:sp>
      <p:sp>
        <p:nvSpPr>
          <p:cNvPr id="33" name="Rechthoek: afgeronde hoeken 32">
            <a:extLst>
              <a:ext uri="{FF2B5EF4-FFF2-40B4-BE49-F238E27FC236}">
                <a16:creationId xmlns:a16="http://schemas.microsoft.com/office/drawing/2014/main" id="{EAE21D5B-02B3-41C7-899E-C9C20849A0F0}"/>
              </a:ext>
            </a:extLst>
          </p:cNvPr>
          <p:cNvSpPr/>
          <p:nvPr/>
        </p:nvSpPr>
        <p:spPr>
          <a:xfrm>
            <a:off x="7930995" y="4348055"/>
            <a:ext cx="2736000" cy="1224000"/>
          </a:xfrm>
          <a:prstGeom prst="roundRect">
            <a:avLst/>
          </a:prstGeom>
          <a:solidFill>
            <a:schemeClr val="bg1">
              <a:lumMod val="95000"/>
            </a:schemeClr>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a:r>
              <a:rPr lang="nl-NL" sz="1400" cap="small" dirty="0">
                <a:solidFill>
                  <a:schemeClr val="tx1"/>
                </a:solidFill>
                <a:latin typeface="+mj-lt"/>
              </a:rPr>
              <a:t>Zorgaanbieders</a:t>
            </a:r>
          </a:p>
          <a:p>
            <a:pPr marL="180000"/>
            <a:r>
              <a:rPr lang="nl-NL" sz="1400" cap="small" dirty="0">
                <a:solidFill>
                  <a:schemeClr val="tx1"/>
                </a:solidFill>
                <a:latin typeface="+mj-lt"/>
              </a:rPr>
              <a:t>Leveranciers</a:t>
            </a:r>
          </a:p>
          <a:p>
            <a:pPr marL="180000"/>
            <a:endParaRPr lang="nl-NL" sz="1400" cap="small" dirty="0">
              <a:solidFill>
                <a:schemeClr val="tx1"/>
              </a:solidFill>
              <a:latin typeface="+mj-lt"/>
            </a:endParaRPr>
          </a:p>
        </p:txBody>
      </p:sp>
      <p:sp>
        <p:nvSpPr>
          <p:cNvPr id="35" name="Rechthoek: afgeronde hoeken 34">
            <a:extLst>
              <a:ext uri="{FF2B5EF4-FFF2-40B4-BE49-F238E27FC236}">
                <a16:creationId xmlns:a16="http://schemas.microsoft.com/office/drawing/2014/main" id="{3A4AF4BF-BA7F-4D57-BDC0-CEE4144242CD}"/>
              </a:ext>
            </a:extLst>
          </p:cNvPr>
          <p:cNvSpPr/>
          <p:nvPr/>
        </p:nvSpPr>
        <p:spPr>
          <a:xfrm>
            <a:off x="7936050" y="2216661"/>
            <a:ext cx="2736000" cy="1224000"/>
          </a:xfrm>
          <a:prstGeom prst="roundRect">
            <a:avLst/>
          </a:prstGeom>
          <a:noFill/>
          <a:ln w="254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tabLst>
                <a:tab pos="85725" algn="l"/>
              </a:tabLst>
            </a:pPr>
            <a:endParaRPr lang="nl-NL" sz="1200" cap="small" dirty="0">
              <a:solidFill>
                <a:schemeClr val="tx1"/>
              </a:solidFill>
            </a:endParaRPr>
          </a:p>
        </p:txBody>
      </p:sp>
      <p:sp>
        <p:nvSpPr>
          <p:cNvPr id="36" name="Rechthoek: afgeronde hoeken 35">
            <a:extLst>
              <a:ext uri="{FF2B5EF4-FFF2-40B4-BE49-F238E27FC236}">
                <a16:creationId xmlns:a16="http://schemas.microsoft.com/office/drawing/2014/main" id="{C15FFDE0-4F8A-4140-924B-62D159EF65A1}"/>
              </a:ext>
            </a:extLst>
          </p:cNvPr>
          <p:cNvSpPr/>
          <p:nvPr/>
        </p:nvSpPr>
        <p:spPr>
          <a:xfrm>
            <a:off x="7930384" y="3270448"/>
            <a:ext cx="2736000" cy="1224000"/>
          </a:xfrm>
          <a:prstGeom prst="roundRect">
            <a:avLst/>
          </a:prstGeom>
          <a:noFill/>
          <a:ln w="254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tabLst>
                <a:tab pos="85725" algn="l"/>
              </a:tabLst>
            </a:pPr>
            <a:endParaRPr lang="nl-NL" sz="1200" cap="small" dirty="0">
              <a:solidFill>
                <a:schemeClr val="tx1"/>
              </a:solidFill>
            </a:endParaRPr>
          </a:p>
        </p:txBody>
      </p:sp>
      <p:sp>
        <p:nvSpPr>
          <p:cNvPr id="37" name="Rechthoek: afgeronde hoeken 36">
            <a:extLst>
              <a:ext uri="{FF2B5EF4-FFF2-40B4-BE49-F238E27FC236}">
                <a16:creationId xmlns:a16="http://schemas.microsoft.com/office/drawing/2014/main" id="{A14C13F5-2DCD-4C82-B963-98B532FC48B7}"/>
              </a:ext>
            </a:extLst>
          </p:cNvPr>
          <p:cNvSpPr/>
          <p:nvPr/>
        </p:nvSpPr>
        <p:spPr>
          <a:xfrm>
            <a:off x="7930995" y="4349777"/>
            <a:ext cx="2736000" cy="1224000"/>
          </a:xfrm>
          <a:prstGeom prst="roundRect">
            <a:avLst/>
          </a:prstGeom>
          <a:noFill/>
          <a:ln w="254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tabLst>
                <a:tab pos="85725" algn="l"/>
              </a:tabLst>
            </a:pPr>
            <a:endParaRPr lang="nl-NL" sz="1200" cap="small" dirty="0">
              <a:solidFill>
                <a:schemeClr val="tx1"/>
              </a:solidFill>
            </a:endParaRPr>
          </a:p>
        </p:txBody>
      </p:sp>
      <p:pic>
        <p:nvPicPr>
          <p:cNvPr id="27" name="Afbeelding 26">
            <a:extLst>
              <a:ext uri="{FF2B5EF4-FFF2-40B4-BE49-F238E27FC236}">
                <a16:creationId xmlns:a16="http://schemas.microsoft.com/office/drawing/2014/main" id="{3D079E6D-C3B6-4A4B-BEA7-A54FEF9980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9871" y="6011970"/>
            <a:ext cx="705053" cy="273807"/>
          </a:xfrm>
          <a:prstGeom prst="rect">
            <a:avLst/>
          </a:prstGeom>
        </p:spPr>
      </p:pic>
    </p:spTree>
    <p:extLst>
      <p:ext uri="{BB962C8B-B14F-4D97-AF65-F5344CB8AC3E}">
        <p14:creationId xmlns:p14="http://schemas.microsoft.com/office/powerpoint/2010/main" val="1993243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6883</TotalTime>
  <Words>1720</Words>
  <Application>Microsoft Office PowerPoint</Application>
  <PresentationFormat>Breedbeeld</PresentationFormat>
  <Paragraphs>418</Paragraphs>
  <Slides>24</Slides>
  <Notes>18</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24</vt:i4>
      </vt:variant>
    </vt:vector>
  </HeadingPairs>
  <TitlesOfParts>
    <vt:vector size="33" baseType="lpstr">
      <vt:lpstr>ＭＳ Ｐゴシック</vt:lpstr>
      <vt:lpstr>新細明體</vt:lpstr>
      <vt:lpstr>游ゴシック</vt:lpstr>
      <vt:lpstr>游ゴシック Light</vt:lpstr>
      <vt:lpstr>Arial</vt:lpstr>
      <vt:lpstr>Calibri</vt:lpstr>
      <vt:lpstr>Calibri Light</vt:lpstr>
      <vt:lpstr>Verdana</vt:lpstr>
      <vt:lpstr>Kantoorthema</vt:lpstr>
      <vt:lpstr>PowerPoint-presentatie</vt:lpstr>
      <vt:lpstr>Het Lagenmodel</vt:lpstr>
      <vt:lpstr>Intraoperabiliteit</vt:lpstr>
      <vt:lpstr>Intraoperabiliteit</vt:lpstr>
      <vt:lpstr>Interoperabiliteit</vt:lpstr>
      <vt:lpstr>Verticale &amp; horizontale coördinatie</vt:lpstr>
      <vt:lpstr>Interoperabiliteit - internationaal</vt:lpstr>
      <vt:lpstr>Interoperabiliteit - kabelvariant</vt:lpstr>
      <vt:lpstr>PowerPoint-presentatie</vt:lpstr>
      <vt:lpstr>Voorbeelden</vt:lpstr>
      <vt:lpstr>Interoperabiliteit - Radiologie anno 1998</vt:lpstr>
      <vt:lpstr>Interoperabiliteit - Radiologie anno 2014</vt:lpstr>
      <vt:lpstr>Interoperabiliteit - Radiologie anno 2018</vt:lpstr>
      <vt:lpstr>Interoperabiliteit – tussen Nederland en België</vt:lpstr>
      <vt:lpstr>Lagenmodel gerelateerd aan andere modellen</vt:lpstr>
      <vt:lpstr>Interoperability -   ReEIF model</vt:lpstr>
      <vt:lpstr>Interoperabiliteit - NORA</vt:lpstr>
      <vt:lpstr>Interoperabiliteit - TOGAF</vt:lpstr>
      <vt:lpstr>Vertalingen van het Lagenmodel</vt:lpstr>
      <vt:lpstr>Intraoperability (English)</vt:lpstr>
      <vt:lpstr>Interoperability (English)</vt:lpstr>
      <vt:lpstr>6-Schichten Modell</vt:lpstr>
      <vt:lpstr>Japanese -ソリューションに向けての５つの観点またはレイヤー</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Intra- en interoperabiliteitsmodel</dc:title>
  <dc:creator>Pim Volkert;Charlotte Schreuder</dc:creator>
  <cp:lastModifiedBy>Jacqueline Nell</cp:lastModifiedBy>
  <cp:revision>79</cp:revision>
  <cp:lastPrinted>2018-05-09T09:27:29Z</cp:lastPrinted>
  <dcterms:modified xsi:type="dcterms:W3CDTF">2019-09-17T11:18:56Z</dcterms:modified>
</cp:coreProperties>
</file>